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1" r:id="rId3"/>
    <p:sldId id="329" r:id="rId4"/>
    <p:sldId id="325" r:id="rId5"/>
    <p:sldId id="304" r:id="rId6"/>
    <p:sldId id="324" r:id="rId7"/>
    <p:sldId id="326" r:id="rId8"/>
    <p:sldId id="313" r:id="rId9"/>
    <p:sldId id="317" r:id="rId10"/>
    <p:sldId id="318" r:id="rId11"/>
    <p:sldId id="312" r:id="rId12"/>
    <p:sldId id="328" r:id="rId13"/>
    <p:sldId id="305" r:id="rId14"/>
    <p:sldId id="320" r:id="rId15"/>
    <p:sldId id="316" r:id="rId16"/>
    <p:sldId id="319" r:id="rId17"/>
    <p:sldId id="314" r:id="rId18"/>
    <p:sldId id="315" r:id="rId19"/>
    <p:sldId id="327" r:id="rId20"/>
    <p:sldId id="321" r:id="rId21"/>
    <p:sldId id="322" r:id="rId22"/>
    <p:sldId id="323" r:id="rId23"/>
    <p:sldId id="302" r:id="rId24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1" autoAdjust="0"/>
  </p:normalViewPr>
  <p:slideViewPr>
    <p:cSldViewPr>
      <p:cViewPr>
        <p:scale>
          <a:sx n="150" d="100"/>
          <a:sy n="150" d="100"/>
        </p:scale>
        <p:origin x="-416" y="1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220" y="-96"/>
      </p:cViewPr>
      <p:guideLst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9005F-9114-4840-ADCF-0F12F1B9287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CF012E-E2EE-4D07-9AEC-0B629570846E}">
      <dgm:prSet custT="1"/>
      <dgm:spPr>
        <a:ln>
          <a:solidFill>
            <a:schemeClr val="accent3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rtl="0"/>
          <a:r>
            <a:rPr lang="de-DE" sz="1600" b="1" dirty="0" smtClean="0"/>
            <a:t>Handlungsfeld</a:t>
          </a:r>
        </a:p>
        <a:p>
          <a:pPr algn="l" rtl="0"/>
          <a:r>
            <a:rPr lang="de-DE" sz="1200" dirty="0" smtClean="0"/>
            <a:t>Handlungsfelder beschreiben zusammengehörige Arbeits- und Geschäftsprozesse im beruflichen Bereich Wirtschaft und Verwaltung. Sie sind mehrdimensional, indem berufliche, gesellschaftliche und individuelle Problemstellungen miteinander verknüpft und Perspektivwechsel zugelassen werden.</a:t>
          </a:r>
          <a:endParaRPr lang="de-DE" sz="1200" dirty="0"/>
        </a:p>
      </dgm:t>
    </dgm:pt>
    <dgm:pt modelId="{14DBFB58-1EF8-45C9-B8E8-264B6AFB3515}" type="parTrans" cxnId="{5F4DF3CB-450E-4879-A1A9-DCF791BF156D}">
      <dgm:prSet/>
      <dgm:spPr/>
      <dgm:t>
        <a:bodyPr/>
        <a:lstStyle/>
        <a:p>
          <a:endParaRPr lang="de-DE"/>
        </a:p>
      </dgm:t>
    </dgm:pt>
    <dgm:pt modelId="{0A6E5D24-CD5F-486C-8573-9A5B487DFC09}" type="sibTrans" cxnId="{5F4DF3CB-450E-4879-A1A9-DCF791BF156D}">
      <dgm:prSet/>
      <dgm:spPr/>
      <dgm:t>
        <a:bodyPr/>
        <a:lstStyle/>
        <a:p>
          <a:endParaRPr lang="de-DE"/>
        </a:p>
      </dgm:t>
    </dgm:pt>
    <dgm:pt modelId="{E7754237-5430-4A05-A773-240A966905F5}">
      <dgm:prSet custT="1"/>
      <dgm:spPr>
        <a:ln>
          <a:solidFill>
            <a:schemeClr val="accent3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rtl="0"/>
          <a:r>
            <a:rPr lang="de-DE" sz="1600" b="1" dirty="0" smtClean="0"/>
            <a:t>Anforderungssituation</a:t>
          </a:r>
        </a:p>
        <a:p>
          <a:pPr algn="l" rtl="0"/>
          <a:r>
            <a:rPr lang="de-DE" sz="1200" dirty="0" smtClean="0"/>
            <a:t>Anforderungssituationen sind die curriculare Basis der neuen Bildungsplanstruktur. Sie sind </a:t>
          </a:r>
          <a:r>
            <a:rPr lang="de-DE" sz="1200" dirty="0" err="1" smtClean="0"/>
            <a:t>output</a:t>
          </a:r>
          <a:r>
            <a:rPr lang="de-DE" sz="1200" dirty="0" smtClean="0"/>
            <a:t>-orientiert formuliert und beschreiben berufliche, fachliche und öffentlich/gesellschaftliche und/oder persönliche Problemstellungen, in denen sich Absolventinnen und Absolventen nach Beendigung des Bildungsganges bewähren müssen.</a:t>
          </a:r>
        </a:p>
      </dgm:t>
    </dgm:pt>
    <dgm:pt modelId="{7B788C93-E67A-477D-AFA6-681152E580CB}" type="parTrans" cxnId="{3C299A7C-DC68-4C01-BD5E-9EAF20484DC9}">
      <dgm:prSet/>
      <dgm:spPr/>
      <dgm:t>
        <a:bodyPr/>
        <a:lstStyle/>
        <a:p>
          <a:endParaRPr lang="de-DE"/>
        </a:p>
      </dgm:t>
    </dgm:pt>
    <dgm:pt modelId="{63A8CE45-CE2C-4032-9665-FFA3717B0858}" type="sibTrans" cxnId="{3C299A7C-DC68-4C01-BD5E-9EAF20484DC9}">
      <dgm:prSet/>
      <dgm:spPr/>
      <dgm:t>
        <a:bodyPr/>
        <a:lstStyle/>
        <a:p>
          <a:endParaRPr lang="de-DE"/>
        </a:p>
      </dgm:t>
    </dgm:pt>
    <dgm:pt modelId="{35594628-FF41-4DAC-ACC5-23AECC2E25EC}">
      <dgm:prSet custT="1"/>
      <dgm:spPr>
        <a:ln>
          <a:solidFill>
            <a:schemeClr val="accent3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de-DE" sz="1600" b="1" dirty="0" smtClean="0"/>
            <a:t>Lehr- und Lernarrangements</a:t>
          </a:r>
        </a:p>
        <a:p>
          <a:pPr algn="l" rtl="0">
            <a:lnSpc>
              <a:spcPct val="100000"/>
            </a:lnSpc>
            <a:spcAft>
              <a:spcPts val="0"/>
            </a:spcAft>
          </a:pPr>
          <a:r>
            <a:rPr lang="de-DE" sz="1100" b="1" dirty="0" smtClean="0"/>
            <a:t>( Lernsituationen)</a:t>
          </a:r>
        </a:p>
        <a:p>
          <a:pPr rtl="0">
            <a:lnSpc>
              <a:spcPct val="100000"/>
            </a:lnSpc>
            <a:spcAft>
              <a:spcPct val="35000"/>
            </a:spcAft>
          </a:pPr>
          <a:r>
            <a:rPr lang="de-DE" sz="1200" b="0" dirty="0" smtClean="0"/>
            <a:t>Lehr- und Lernarrangements strukturieren die Lehr- und Lernprozesse zur Entwicklung einer umfassenden Handlungskompetenz der Schülerinnen und Schüler und basieren auf den didaktisch-methodischen Unterrichtsplanungen der Lehrkräfte.</a:t>
          </a:r>
        </a:p>
      </dgm:t>
    </dgm:pt>
    <dgm:pt modelId="{3113220B-F744-47D7-AB06-ACC4800CDBC2}" type="sibTrans" cxnId="{019A4238-6630-4599-B074-C4D6C1183847}">
      <dgm:prSet/>
      <dgm:spPr/>
      <dgm:t>
        <a:bodyPr/>
        <a:lstStyle/>
        <a:p>
          <a:endParaRPr lang="de-DE"/>
        </a:p>
      </dgm:t>
    </dgm:pt>
    <dgm:pt modelId="{3B830A1D-BCBE-4FC9-BE86-8EF3F128650E}" type="parTrans" cxnId="{019A4238-6630-4599-B074-C4D6C1183847}">
      <dgm:prSet/>
      <dgm:spPr/>
      <dgm:t>
        <a:bodyPr/>
        <a:lstStyle/>
        <a:p>
          <a:endParaRPr lang="de-DE"/>
        </a:p>
      </dgm:t>
    </dgm:pt>
    <dgm:pt modelId="{B8F2EEC2-C5E5-4D65-91DC-1300EA180114}" type="pres">
      <dgm:prSet presAssocID="{87E9005F-9114-4840-ADCF-0F12F1B928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8949E70-50D8-4261-9BA8-83C84965E7F5}" type="pres">
      <dgm:prSet presAssocID="{E5CF012E-E2EE-4D07-9AEC-0B629570846E}" presName="circle1" presStyleLbl="node1" presStyleIdx="0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  <dgm:pt modelId="{70F8B876-3735-47A1-94CD-A0A43C27897D}" type="pres">
      <dgm:prSet presAssocID="{E5CF012E-E2EE-4D07-9AEC-0B629570846E}" presName="space" presStyleCnt="0"/>
      <dgm:spPr/>
    </dgm:pt>
    <dgm:pt modelId="{085F4090-458C-424C-97CA-8B8CCD52ECD0}" type="pres">
      <dgm:prSet presAssocID="{E5CF012E-E2EE-4D07-9AEC-0B629570846E}" presName="rect1" presStyleLbl="alignAcc1" presStyleIdx="0" presStyleCnt="3"/>
      <dgm:spPr/>
      <dgm:t>
        <a:bodyPr/>
        <a:lstStyle/>
        <a:p>
          <a:endParaRPr lang="de-DE"/>
        </a:p>
      </dgm:t>
    </dgm:pt>
    <dgm:pt modelId="{ACEF93A7-1E23-481A-A364-520E21A818E1}" type="pres">
      <dgm:prSet presAssocID="{E7754237-5430-4A05-A773-240A966905F5}" presName="vertSpace2" presStyleLbl="node1" presStyleIdx="0" presStyleCnt="3"/>
      <dgm:spPr/>
    </dgm:pt>
    <dgm:pt modelId="{3A9D01E0-DE0A-42E1-9772-F0966D023A0A}" type="pres">
      <dgm:prSet presAssocID="{E7754237-5430-4A05-A773-240A966905F5}" presName="circle2" presStyleLbl="node1" presStyleIdx="1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>
          <a:solidFill>
            <a:schemeClr val="accent3">
              <a:lumMod val="60000"/>
              <a:lumOff val="40000"/>
            </a:schemeClr>
          </a:solidFill>
        </a:ln>
      </dgm:spPr>
    </dgm:pt>
    <dgm:pt modelId="{30D7AD66-BD56-4CF1-A811-A00B95D1C491}" type="pres">
      <dgm:prSet presAssocID="{E7754237-5430-4A05-A773-240A966905F5}" presName="rect2" presStyleLbl="alignAcc1" presStyleIdx="1" presStyleCnt="3"/>
      <dgm:spPr/>
      <dgm:t>
        <a:bodyPr/>
        <a:lstStyle/>
        <a:p>
          <a:endParaRPr lang="de-DE"/>
        </a:p>
      </dgm:t>
    </dgm:pt>
    <dgm:pt modelId="{1042CCA1-BE84-4FA2-BA1E-EB8B6597D6ED}" type="pres">
      <dgm:prSet presAssocID="{35594628-FF41-4DAC-ACC5-23AECC2E25EC}" presName="vertSpace3" presStyleLbl="node1" presStyleIdx="1" presStyleCnt="3"/>
      <dgm:spPr/>
    </dgm:pt>
    <dgm:pt modelId="{3A63EC24-15C1-4204-A07F-665B5DB419F9}" type="pres">
      <dgm:prSet presAssocID="{35594628-FF41-4DAC-ACC5-23AECC2E25EC}" presName="circle3" presStyleLbl="node1" presStyleIdx="2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>
          <a:solidFill>
            <a:schemeClr val="accent3">
              <a:lumMod val="60000"/>
              <a:lumOff val="40000"/>
            </a:schemeClr>
          </a:solidFill>
        </a:ln>
      </dgm:spPr>
    </dgm:pt>
    <dgm:pt modelId="{DA83931A-D183-4EF4-B641-E32A478F8AA3}" type="pres">
      <dgm:prSet presAssocID="{35594628-FF41-4DAC-ACC5-23AECC2E25EC}" presName="rect3" presStyleLbl="alignAcc1" presStyleIdx="2" presStyleCnt="3" custScaleY="103311"/>
      <dgm:spPr/>
      <dgm:t>
        <a:bodyPr/>
        <a:lstStyle/>
        <a:p>
          <a:endParaRPr lang="de-DE"/>
        </a:p>
      </dgm:t>
    </dgm:pt>
    <dgm:pt modelId="{981E2F46-87C2-4A25-950E-D35E07F82072}" type="pres">
      <dgm:prSet presAssocID="{E5CF012E-E2EE-4D07-9AEC-0B629570846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1DB29A-228F-47A7-A58E-C1BE3A85A3FD}" type="pres">
      <dgm:prSet presAssocID="{E7754237-5430-4A05-A773-240A966905F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58D6994-3EF9-4E7E-B1C9-9660E9B08FC9}" type="pres">
      <dgm:prSet presAssocID="{35594628-FF41-4DAC-ACC5-23AECC2E25E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310E7A4-9B0A-4C0F-A9F6-331013518975}" type="presOf" srcId="{E5CF012E-E2EE-4D07-9AEC-0B629570846E}" destId="{981E2F46-87C2-4A25-950E-D35E07F82072}" srcOrd="1" destOrd="0" presId="urn:microsoft.com/office/officeart/2005/8/layout/target3"/>
    <dgm:cxn modelId="{9D0F6B01-9370-4A9F-80BC-8C1DB21F681F}" type="presOf" srcId="{E5CF012E-E2EE-4D07-9AEC-0B629570846E}" destId="{085F4090-458C-424C-97CA-8B8CCD52ECD0}" srcOrd="0" destOrd="0" presId="urn:microsoft.com/office/officeart/2005/8/layout/target3"/>
    <dgm:cxn modelId="{3DAC0F90-CDD6-4239-8256-ABB3C6E842E3}" type="presOf" srcId="{35594628-FF41-4DAC-ACC5-23AECC2E25EC}" destId="{F58D6994-3EF9-4E7E-B1C9-9660E9B08FC9}" srcOrd="1" destOrd="0" presId="urn:microsoft.com/office/officeart/2005/8/layout/target3"/>
    <dgm:cxn modelId="{019A4238-6630-4599-B074-C4D6C1183847}" srcId="{87E9005F-9114-4840-ADCF-0F12F1B92872}" destId="{35594628-FF41-4DAC-ACC5-23AECC2E25EC}" srcOrd="2" destOrd="0" parTransId="{3B830A1D-BCBE-4FC9-BE86-8EF3F128650E}" sibTransId="{3113220B-F744-47D7-AB06-ACC4800CDBC2}"/>
    <dgm:cxn modelId="{AC0A1970-43C1-4490-AABB-1AB7A814376E}" type="presOf" srcId="{E7754237-5430-4A05-A773-240A966905F5}" destId="{30D7AD66-BD56-4CF1-A811-A00B95D1C491}" srcOrd="0" destOrd="0" presId="urn:microsoft.com/office/officeart/2005/8/layout/target3"/>
    <dgm:cxn modelId="{3C299A7C-DC68-4C01-BD5E-9EAF20484DC9}" srcId="{87E9005F-9114-4840-ADCF-0F12F1B92872}" destId="{E7754237-5430-4A05-A773-240A966905F5}" srcOrd="1" destOrd="0" parTransId="{7B788C93-E67A-477D-AFA6-681152E580CB}" sibTransId="{63A8CE45-CE2C-4032-9665-FFA3717B0858}"/>
    <dgm:cxn modelId="{0DF66CB3-9FB1-414E-B27B-C6413CF33A67}" type="presOf" srcId="{E7754237-5430-4A05-A773-240A966905F5}" destId="{901DB29A-228F-47A7-A58E-C1BE3A85A3FD}" srcOrd="1" destOrd="0" presId="urn:microsoft.com/office/officeart/2005/8/layout/target3"/>
    <dgm:cxn modelId="{DD396201-197A-4BAE-A1EC-7A6271EE23AA}" type="presOf" srcId="{35594628-FF41-4DAC-ACC5-23AECC2E25EC}" destId="{DA83931A-D183-4EF4-B641-E32A478F8AA3}" srcOrd="0" destOrd="0" presId="urn:microsoft.com/office/officeart/2005/8/layout/target3"/>
    <dgm:cxn modelId="{EAF74B4C-645D-4766-8BBC-F403EBEC7F45}" type="presOf" srcId="{87E9005F-9114-4840-ADCF-0F12F1B92872}" destId="{B8F2EEC2-C5E5-4D65-91DC-1300EA180114}" srcOrd="0" destOrd="0" presId="urn:microsoft.com/office/officeart/2005/8/layout/target3"/>
    <dgm:cxn modelId="{5F4DF3CB-450E-4879-A1A9-DCF791BF156D}" srcId="{87E9005F-9114-4840-ADCF-0F12F1B92872}" destId="{E5CF012E-E2EE-4D07-9AEC-0B629570846E}" srcOrd="0" destOrd="0" parTransId="{14DBFB58-1EF8-45C9-B8E8-264B6AFB3515}" sibTransId="{0A6E5D24-CD5F-486C-8573-9A5B487DFC09}"/>
    <dgm:cxn modelId="{BEC6C76B-5BA6-4E7C-BF46-3009873A3670}" type="presParOf" srcId="{B8F2EEC2-C5E5-4D65-91DC-1300EA180114}" destId="{28949E70-50D8-4261-9BA8-83C84965E7F5}" srcOrd="0" destOrd="0" presId="urn:microsoft.com/office/officeart/2005/8/layout/target3"/>
    <dgm:cxn modelId="{6AB50D0B-4934-406D-91F8-7A791CCAA2C7}" type="presParOf" srcId="{B8F2EEC2-C5E5-4D65-91DC-1300EA180114}" destId="{70F8B876-3735-47A1-94CD-A0A43C27897D}" srcOrd="1" destOrd="0" presId="urn:microsoft.com/office/officeart/2005/8/layout/target3"/>
    <dgm:cxn modelId="{DC783900-0993-4556-94A8-FF8478FAA0A2}" type="presParOf" srcId="{B8F2EEC2-C5E5-4D65-91DC-1300EA180114}" destId="{085F4090-458C-424C-97CA-8B8CCD52ECD0}" srcOrd="2" destOrd="0" presId="urn:microsoft.com/office/officeart/2005/8/layout/target3"/>
    <dgm:cxn modelId="{EFDB9498-9E4A-4833-A0A5-AB006B0F9E3F}" type="presParOf" srcId="{B8F2EEC2-C5E5-4D65-91DC-1300EA180114}" destId="{ACEF93A7-1E23-481A-A364-520E21A818E1}" srcOrd="3" destOrd="0" presId="urn:microsoft.com/office/officeart/2005/8/layout/target3"/>
    <dgm:cxn modelId="{91E165F0-15FD-4389-889E-2916109D7C26}" type="presParOf" srcId="{B8F2EEC2-C5E5-4D65-91DC-1300EA180114}" destId="{3A9D01E0-DE0A-42E1-9772-F0966D023A0A}" srcOrd="4" destOrd="0" presId="urn:microsoft.com/office/officeart/2005/8/layout/target3"/>
    <dgm:cxn modelId="{392E7951-3A1D-42B9-9BDF-20C85D850707}" type="presParOf" srcId="{B8F2EEC2-C5E5-4D65-91DC-1300EA180114}" destId="{30D7AD66-BD56-4CF1-A811-A00B95D1C491}" srcOrd="5" destOrd="0" presId="urn:microsoft.com/office/officeart/2005/8/layout/target3"/>
    <dgm:cxn modelId="{9CC3F2B9-BF2C-4935-9E75-F4382A5D89E0}" type="presParOf" srcId="{B8F2EEC2-C5E5-4D65-91DC-1300EA180114}" destId="{1042CCA1-BE84-4FA2-BA1E-EB8B6597D6ED}" srcOrd="6" destOrd="0" presId="urn:microsoft.com/office/officeart/2005/8/layout/target3"/>
    <dgm:cxn modelId="{A3B13FDE-2B1F-4C04-B80B-9FEC3D288A24}" type="presParOf" srcId="{B8F2EEC2-C5E5-4D65-91DC-1300EA180114}" destId="{3A63EC24-15C1-4204-A07F-665B5DB419F9}" srcOrd="7" destOrd="0" presId="urn:microsoft.com/office/officeart/2005/8/layout/target3"/>
    <dgm:cxn modelId="{2273B3A1-232F-43E9-A649-78E976B79D5D}" type="presParOf" srcId="{B8F2EEC2-C5E5-4D65-91DC-1300EA180114}" destId="{DA83931A-D183-4EF4-B641-E32A478F8AA3}" srcOrd="8" destOrd="0" presId="urn:microsoft.com/office/officeart/2005/8/layout/target3"/>
    <dgm:cxn modelId="{D68A15FC-A38A-4634-92C2-CDC8098FA04C}" type="presParOf" srcId="{B8F2EEC2-C5E5-4D65-91DC-1300EA180114}" destId="{981E2F46-87C2-4A25-950E-D35E07F82072}" srcOrd="9" destOrd="0" presId="urn:microsoft.com/office/officeart/2005/8/layout/target3"/>
    <dgm:cxn modelId="{BF45350B-4D8F-4AC8-B58C-37BB21326A6F}" type="presParOf" srcId="{B8F2EEC2-C5E5-4D65-91DC-1300EA180114}" destId="{901DB29A-228F-47A7-A58E-C1BE3A85A3FD}" srcOrd="10" destOrd="0" presId="urn:microsoft.com/office/officeart/2005/8/layout/target3"/>
    <dgm:cxn modelId="{70279FC8-3F43-4D43-B027-0D66E5921926}" type="presParOf" srcId="{B8F2EEC2-C5E5-4D65-91DC-1300EA180114}" destId="{F58D6994-3EF9-4E7E-B1C9-9660E9B08FC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49E70-50D8-4261-9BA8-83C84965E7F5}">
      <dsp:nvSpPr>
        <dsp:cNvPr id="0" name=""/>
        <dsp:cNvSpPr/>
      </dsp:nvSpPr>
      <dsp:spPr>
        <a:xfrm>
          <a:off x="0" y="443504"/>
          <a:ext cx="4363684" cy="4363684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085F4090-458C-424C-97CA-8B8CCD52ECD0}">
      <dsp:nvSpPr>
        <dsp:cNvPr id="0" name=""/>
        <dsp:cNvSpPr/>
      </dsp:nvSpPr>
      <dsp:spPr>
        <a:xfrm>
          <a:off x="2181842" y="443504"/>
          <a:ext cx="5090965" cy="43636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Handlungsfeld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Handlungsfelder beschreiben zusammengehörige Arbeits- und Geschäftsprozesse im beruflichen Bereich Wirtschaft und Verwaltung. Sie sind mehrdimensional, indem berufliche, gesellschaftliche und individuelle Problemstellungen miteinander verknüpft und Perspektivwechsel zugelassen werden.</a:t>
          </a:r>
          <a:endParaRPr lang="de-DE" sz="1200" kern="1200" dirty="0"/>
        </a:p>
      </dsp:txBody>
      <dsp:txXfrm>
        <a:off x="2181842" y="443504"/>
        <a:ext cx="5090965" cy="1309108"/>
      </dsp:txXfrm>
    </dsp:sp>
    <dsp:sp modelId="{3A9D01E0-DE0A-42E1-9772-F0966D023A0A}">
      <dsp:nvSpPr>
        <dsp:cNvPr id="0" name=""/>
        <dsp:cNvSpPr/>
      </dsp:nvSpPr>
      <dsp:spPr>
        <a:xfrm>
          <a:off x="763646" y="1752612"/>
          <a:ext cx="2836392" cy="2836392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30D7AD66-BD56-4CF1-A811-A00B95D1C491}">
      <dsp:nvSpPr>
        <dsp:cNvPr id="0" name=""/>
        <dsp:cNvSpPr/>
      </dsp:nvSpPr>
      <dsp:spPr>
        <a:xfrm>
          <a:off x="2181842" y="1752612"/>
          <a:ext cx="5090965" cy="2836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Anforderungssituation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Anforderungssituationen sind die curriculare Basis der neuen Bildungsplanstruktur. Sie sind </a:t>
          </a:r>
          <a:r>
            <a:rPr lang="de-DE" sz="1200" kern="1200" dirty="0" err="1" smtClean="0"/>
            <a:t>output</a:t>
          </a:r>
          <a:r>
            <a:rPr lang="de-DE" sz="1200" kern="1200" dirty="0" smtClean="0"/>
            <a:t>-orientiert formuliert und beschreiben berufliche, fachliche und öffentlich/gesellschaftliche und/oder persönliche Problemstellungen, in denen sich Absolventinnen und Absolventen nach Beendigung des Bildungsganges bewähren müssen.</a:t>
          </a:r>
        </a:p>
      </dsp:txBody>
      <dsp:txXfrm>
        <a:off x="2181842" y="1752612"/>
        <a:ext cx="5090965" cy="1309103"/>
      </dsp:txXfrm>
    </dsp:sp>
    <dsp:sp modelId="{3A63EC24-15C1-4204-A07F-665B5DB419F9}">
      <dsp:nvSpPr>
        <dsp:cNvPr id="0" name=""/>
        <dsp:cNvSpPr/>
      </dsp:nvSpPr>
      <dsp:spPr>
        <a:xfrm>
          <a:off x="1527290" y="3061716"/>
          <a:ext cx="1309104" cy="1309104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DA83931A-D183-4EF4-B641-E32A478F8AA3}">
      <dsp:nvSpPr>
        <dsp:cNvPr id="0" name=""/>
        <dsp:cNvSpPr/>
      </dsp:nvSpPr>
      <dsp:spPr>
        <a:xfrm>
          <a:off x="2181842" y="3040044"/>
          <a:ext cx="5090965" cy="1352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600" b="1" kern="1200" dirty="0" smtClean="0"/>
            <a:t>Lehr- und Lernarrangements</a:t>
          </a:r>
        </a:p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100" b="1" kern="1200" dirty="0" smtClean="0"/>
            <a:t>( Lernsituationen)</a:t>
          </a:r>
        </a:p>
        <a:p>
          <a:pPr lvl="0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 smtClean="0"/>
            <a:t>Lehr- und Lernarrangements strukturieren die Lehr- und Lernprozesse zur Entwicklung einer umfassenden Handlungskompetenz der Schülerinnen und Schüler und basieren auf den didaktisch-methodischen Unterrichtsplanungen der Lehrkräfte.</a:t>
          </a:r>
        </a:p>
      </dsp:txBody>
      <dsp:txXfrm>
        <a:off x="2181842" y="3040044"/>
        <a:ext cx="5090965" cy="1352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1E64EB-F849-49F8-B6A3-C60A6699DA43}" type="datetimeFigureOut">
              <a:rPr lang="de-DE"/>
              <a:pPr>
                <a:defRPr/>
              </a:pPr>
              <a:t>28.06.13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19343E-89C5-4D90-ADB6-8CB300FFBB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549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34CE83-0D77-407A-8E6B-73480D0BE3AF}" type="datetimeFigureOut">
              <a:rPr lang="de-DE"/>
              <a:pPr>
                <a:defRPr/>
              </a:pPr>
              <a:t>28.06.13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64D7E2-4461-4CFD-B519-FDF994E270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80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0A81AD-C202-4179-B2D0-A0F2352B550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36C0E5-AEC7-4DAE-B27D-1BE9D434B50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2397FE-BB87-4ABA-8DF1-176385CD437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80FB62-3919-451E-B90A-DEF32B50B692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AC484-EDE4-4673-9453-05423298475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C46AE2-92BB-418F-8CC5-71FD26E2A53A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DE713-C7DE-42D6-9E0F-B7B3C3D473BB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A0F187-9973-4271-B647-2C9ADA0F4C50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909F92-72C1-4966-92F8-DE7F0F643E2C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33DE4-2E8A-46C7-BAB5-96486DD2C49C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29F2A-D415-4DC4-8FFA-DB872607BC05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8F5889-1380-4D73-BF3E-45F03003F395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A7B5E-9E4E-4F33-926D-4858D7CB4C90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A5330-B977-49A2-935B-9FA93431ECC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1D6906-C18A-4BBB-A727-C6F5D7EF5A6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FE01F-F677-4345-AF2E-3FEAF6DC4302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21D23-8458-4832-8A16-4DDFD45EBAE0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50563-9DF6-4709-9D11-ABC2D63F1976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5CBF3-DD9F-4781-8FC1-6D3C431E45E2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F22D4-EF0D-49A5-80A2-74012C574202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EDDFD-8856-4A09-B676-6EFD083EC7D5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F409C2-67F3-4005-9FA0-FA6C4CEC850F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11924-42F3-4928-B6C4-7C14C90D985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6324600" y="76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smtClean="0"/>
          </a:p>
        </p:txBody>
      </p:sp>
      <p:sp>
        <p:nvSpPr>
          <p:cNvPr id="5" name="Rectangle 44"/>
          <p:cNvSpPr>
            <a:spLocks noChangeArrowheads="1"/>
          </p:cNvSpPr>
          <p:nvPr userDrawn="1"/>
        </p:nvSpPr>
        <p:spPr bwMode="auto">
          <a:xfrm>
            <a:off x="-252413" y="-26988"/>
            <a:ext cx="1219201" cy="70532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6" name="Oval 68"/>
          <p:cNvSpPr>
            <a:spLocks noChangeArrowheads="1"/>
          </p:cNvSpPr>
          <p:nvPr userDrawn="1"/>
        </p:nvSpPr>
        <p:spPr bwMode="auto">
          <a:xfrm>
            <a:off x="468313" y="-152400"/>
            <a:ext cx="1295400" cy="7315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" name="Rectangle 59"/>
          <p:cNvSpPr>
            <a:spLocks noChangeArrowheads="1"/>
          </p:cNvSpPr>
          <p:nvPr userDrawn="1"/>
        </p:nvSpPr>
        <p:spPr bwMode="auto">
          <a:xfrm>
            <a:off x="5638800" y="1143000"/>
            <a:ext cx="3505200" cy="152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36"/>
          <p:cNvSpPr>
            <a:spLocks noChangeArrowheads="1"/>
          </p:cNvSpPr>
          <p:nvPr userDrawn="1"/>
        </p:nvSpPr>
        <p:spPr bwMode="auto">
          <a:xfrm>
            <a:off x="0" y="533400"/>
            <a:ext cx="19050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99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37"/>
          <p:cNvSpPr>
            <a:spLocks noChangeArrowheads="1"/>
          </p:cNvSpPr>
          <p:nvPr userDrawn="1"/>
        </p:nvSpPr>
        <p:spPr bwMode="auto">
          <a:xfrm>
            <a:off x="1905000" y="533400"/>
            <a:ext cx="72390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38"/>
          <p:cNvSpPr>
            <a:spLocks noChangeArrowheads="1"/>
          </p:cNvSpPr>
          <p:nvPr userDrawn="1"/>
        </p:nvSpPr>
        <p:spPr bwMode="auto">
          <a:xfrm>
            <a:off x="1905000" y="685800"/>
            <a:ext cx="29718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39"/>
          <p:cNvSpPr>
            <a:spLocks noChangeArrowheads="1"/>
          </p:cNvSpPr>
          <p:nvPr userDrawn="1"/>
        </p:nvSpPr>
        <p:spPr bwMode="auto">
          <a:xfrm>
            <a:off x="1905000" y="990600"/>
            <a:ext cx="41148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Rectangle 40"/>
          <p:cNvSpPr>
            <a:spLocks noChangeArrowheads="1"/>
          </p:cNvSpPr>
          <p:nvPr userDrawn="1"/>
        </p:nvSpPr>
        <p:spPr bwMode="auto">
          <a:xfrm>
            <a:off x="1905000" y="838200"/>
            <a:ext cx="72390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43"/>
          <p:cNvSpPr>
            <a:spLocks noChangeArrowheads="1"/>
          </p:cNvSpPr>
          <p:nvPr userDrawn="1"/>
        </p:nvSpPr>
        <p:spPr bwMode="auto">
          <a:xfrm>
            <a:off x="1905000" y="1143000"/>
            <a:ext cx="72390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tangle 48"/>
          <p:cNvSpPr>
            <a:spLocks noChangeArrowheads="1"/>
          </p:cNvSpPr>
          <p:nvPr userDrawn="1"/>
        </p:nvSpPr>
        <p:spPr bwMode="auto">
          <a:xfrm>
            <a:off x="6019800" y="990600"/>
            <a:ext cx="31242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AutoShape 57"/>
          <p:cNvSpPr>
            <a:spLocks noChangeArrowheads="1"/>
          </p:cNvSpPr>
          <p:nvPr userDrawn="1"/>
        </p:nvSpPr>
        <p:spPr bwMode="auto">
          <a:xfrm>
            <a:off x="2133600" y="838200"/>
            <a:ext cx="5105400" cy="152400"/>
          </a:xfrm>
          <a:prstGeom prst="homePlate">
            <a:avLst>
              <a:gd name="adj" fmla="val 223333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60"/>
          <p:cNvSpPr>
            <a:spLocks noChangeArrowheads="1"/>
          </p:cNvSpPr>
          <p:nvPr userDrawn="1"/>
        </p:nvSpPr>
        <p:spPr bwMode="auto">
          <a:xfrm>
            <a:off x="4267200" y="685800"/>
            <a:ext cx="48768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61"/>
          <p:cNvSpPr>
            <a:spLocks noChangeArrowheads="1"/>
          </p:cNvSpPr>
          <p:nvPr userDrawn="1"/>
        </p:nvSpPr>
        <p:spPr bwMode="auto">
          <a:xfrm>
            <a:off x="7315200" y="533400"/>
            <a:ext cx="1828800" cy="152400"/>
          </a:xfrm>
          <a:prstGeom prst="rect">
            <a:avLst/>
          </a:prstGeom>
          <a:solidFill>
            <a:srgbClr val="B3D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62"/>
          <p:cNvSpPr>
            <a:spLocks noChangeArrowheads="1"/>
          </p:cNvSpPr>
          <p:nvPr userDrawn="1"/>
        </p:nvSpPr>
        <p:spPr bwMode="auto">
          <a:xfrm>
            <a:off x="7315200" y="1143000"/>
            <a:ext cx="1828800" cy="152400"/>
          </a:xfrm>
          <a:prstGeom prst="rect">
            <a:avLst/>
          </a:prstGeom>
          <a:solidFill>
            <a:srgbClr val="B3D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Oval 50"/>
          <p:cNvSpPr>
            <a:spLocks noChangeArrowheads="1"/>
          </p:cNvSpPr>
          <p:nvPr userDrawn="1"/>
        </p:nvSpPr>
        <p:spPr bwMode="auto">
          <a:xfrm>
            <a:off x="7239000" y="838200"/>
            <a:ext cx="152400" cy="152400"/>
          </a:xfrm>
          <a:prstGeom prst="ellipse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AutoShape 64"/>
          <p:cNvSpPr>
            <a:spLocks noChangeArrowheads="1"/>
          </p:cNvSpPr>
          <p:nvPr userDrawn="1"/>
        </p:nvSpPr>
        <p:spPr bwMode="auto">
          <a:xfrm flipH="1">
            <a:off x="7391400" y="838200"/>
            <a:ext cx="2209800" cy="152400"/>
          </a:xfrm>
          <a:prstGeom prst="homePlate">
            <a:avLst>
              <a:gd name="adj" fmla="val 216694"/>
            </a:avLst>
          </a:prstGeom>
          <a:gradFill rotWithShape="0">
            <a:gsLst>
              <a:gs pos="0">
                <a:srgbClr val="6699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Line 65"/>
          <p:cNvSpPr>
            <a:spLocks noChangeShapeType="1"/>
          </p:cNvSpPr>
          <p:nvPr userDrawn="1"/>
        </p:nvSpPr>
        <p:spPr bwMode="auto">
          <a:xfrm>
            <a:off x="7315200" y="53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2" name="Line 67"/>
          <p:cNvSpPr>
            <a:spLocks noChangeShapeType="1"/>
          </p:cNvSpPr>
          <p:nvPr userDrawn="1"/>
        </p:nvSpPr>
        <p:spPr bwMode="auto">
          <a:xfrm flipV="1">
            <a:off x="73152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3" name="Rectangle 72"/>
          <p:cNvSpPr>
            <a:spLocks noChangeArrowheads="1"/>
          </p:cNvSpPr>
          <p:nvPr userDrawn="1"/>
        </p:nvSpPr>
        <p:spPr bwMode="auto">
          <a:xfrm>
            <a:off x="-209550" y="533400"/>
            <a:ext cx="419100" cy="7620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24" name="Grafik 5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1738" y="1763713"/>
            <a:ext cx="22955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9592" y="3284984"/>
            <a:ext cx="5334000" cy="954107"/>
          </a:xfrm>
          <a:effectLst/>
        </p:spPr>
        <p:txBody>
          <a:bodyPr anchor="t">
            <a:spAutoFit/>
          </a:bodyPr>
          <a:lstStyle>
            <a:lvl1pPr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de-DE" dirty="0"/>
              <a:t>Klicken Sie, um das Titelformat zu bearbeiten</a:t>
            </a:r>
          </a:p>
        </p:txBody>
      </p:sp>
      <p:sp>
        <p:nvSpPr>
          <p:cNvPr id="3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335909"/>
            <a:ext cx="5334000" cy="457200"/>
          </a:xfrm>
        </p:spPr>
        <p:txBody>
          <a:bodyPr>
            <a:noAutofit/>
          </a:bodyPr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 dirty="0"/>
              <a:t>Klicken Sie, um das Format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8AEC-BCDA-4048-953E-A2C31625C9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448425"/>
            <a:ext cx="2281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C44B6B-F401-4C3B-AF3D-C8CB01C583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7" name="Text Box 41"/>
          <p:cNvSpPr txBox="1">
            <a:spLocks noChangeArrowheads="1"/>
          </p:cNvSpPr>
          <p:nvPr userDrawn="1"/>
        </p:nvSpPr>
        <p:spPr bwMode="auto">
          <a:xfrm>
            <a:off x="6324600" y="76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smtClean="0"/>
          </a:p>
        </p:txBody>
      </p:sp>
      <p:sp>
        <p:nvSpPr>
          <p:cNvPr id="12" name="Rectangle 44"/>
          <p:cNvSpPr>
            <a:spLocks noChangeArrowheads="1"/>
          </p:cNvSpPr>
          <p:nvPr userDrawn="1"/>
        </p:nvSpPr>
        <p:spPr bwMode="auto">
          <a:xfrm>
            <a:off x="-252413" y="-26988"/>
            <a:ext cx="1219201" cy="70532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029" name="Oval 68"/>
          <p:cNvSpPr>
            <a:spLocks noChangeArrowheads="1"/>
          </p:cNvSpPr>
          <p:nvPr userDrawn="1"/>
        </p:nvSpPr>
        <p:spPr bwMode="auto">
          <a:xfrm>
            <a:off x="468313" y="-152400"/>
            <a:ext cx="1295400" cy="7315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30" name="Rectangle 59"/>
          <p:cNvSpPr>
            <a:spLocks noChangeArrowheads="1"/>
          </p:cNvSpPr>
          <p:nvPr userDrawn="1"/>
        </p:nvSpPr>
        <p:spPr bwMode="auto">
          <a:xfrm>
            <a:off x="5638800" y="1143000"/>
            <a:ext cx="3505200" cy="152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Rectangle 36"/>
          <p:cNvSpPr>
            <a:spLocks noChangeArrowheads="1"/>
          </p:cNvSpPr>
          <p:nvPr userDrawn="1"/>
        </p:nvSpPr>
        <p:spPr bwMode="auto">
          <a:xfrm>
            <a:off x="0" y="533400"/>
            <a:ext cx="19050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99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37"/>
          <p:cNvSpPr>
            <a:spLocks noChangeArrowheads="1"/>
          </p:cNvSpPr>
          <p:nvPr userDrawn="1"/>
        </p:nvSpPr>
        <p:spPr bwMode="auto">
          <a:xfrm>
            <a:off x="1905000" y="533400"/>
            <a:ext cx="72390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38"/>
          <p:cNvSpPr>
            <a:spLocks noChangeArrowheads="1"/>
          </p:cNvSpPr>
          <p:nvPr userDrawn="1"/>
        </p:nvSpPr>
        <p:spPr bwMode="auto">
          <a:xfrm>
            <a:off x="1905000" y="685800"/>
            <a:ext cx="29718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39"/>
          <p:cNvSpPr>
            <a:spLocks noChangeArrowheads="1"/>
          </p:cNvSpPr>
          <p:nvPr userDrawn="1"/>
        </p:nvSpPr>
        <p:spPr bwMode="auto">
          <a:xfrm>
            <a:off x="1905000" y="990600"/>
            <a:ext cx="41148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5" name="Rectangle 40"/>
          <p:cNvSpPr>
            <a:spLocks noChangeArrowheads="1"/>
          </p:cNvSpPr>
          <p:nvPr userDrawn="1"/>
        </p:nvSpPr>
        <p:spPr bwMode="auto">
          <a:xfrm>
            <a:off x="1905000" y="838200"/>
            <a:ext cx="72390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6" name="Rectangle 43"/>
          <p:cNvSpPr>
            <a:spLocks noChangeArrowheads="1"/>
          </p:cNvSpPr>
          <p:nvPr userDrawn="1"/>
        </p:nvSpPr>
        <p:spPr bwMode="auto">
          <a:xfrm>
            <a:off x="1905000" y="1143000"/>
            <a:ext cx="7239000" cy="1524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7" name="Rectangle 48"/>
          <p:cNvSpPr>
            <a:spLocks noChangeArrowheads="1"/>
          </p:cNvSpPr>
          <p:nvPr userDrawn="1"/>
        </p:nvSpPr>
        <p:spPr bwMode="auto">
          <a:xfrm>
            <a:off x="6019800" y="990600"/>
            <a:ext cx="31242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8" name="AutoShape 57"/>
          <p:cNvSpPr>
            <a:spLocks noChangeArrowheads="1"/>
          </p:cNvSpPr>
          <p:nvPr userDrawn="1"/>
        </p:nvSpPr>
        <p:spPr bwMode="auto">
          <a:xfrm>
            <a:off x="2133600" y="838200"/>
            <a:ext cx="5105400" cy="152400"/>
          </a:xfrm>
          <a:prstGeom prst="homePlate">
            <a:avLst>
              <a:gd name="adj" fmla="val 223333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9" name="Rectangle 60"/>
          <p:cNvSpPr>
            <a:spLocks noChangeArrowheads="1"/>
          </p:cNvSpPr>
          <p:nvPr userDrawn="1"/>
        </p:nvSpPr>
        <p:spPr bwMode="auto">
          <a:xfrm>
            <a:off x="4267200" y="685800"/>
            <a:ext cx="48768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40" name="Rectangle 61"/>
          <p:cNvSpPr>
            <a:spLocks noChangeArrowheads="1"/>
          </p:cNvSpPr>
          <p:nvPr userDrawn="1"/>
        </p:nvSpPr>
        <p:spPr bwMode="auto">
          <a:xfrm>
            <a:off x="7315200" y="533400"/>
            <a:ext cx="1828800" cy="152400"/>
          </a:xfrm>
          <a:prstGeom prst="rect">
            <a:avLst/>
          </a:prstGeom>
          <a:solidFill>
            <a:srgbClr val="B3D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41" name="Rectangle 62"/>
          <p:cNvSpPr>
            <a:spLocks noChangeArrowheads="1"/>
          </p:cNvSpPr>
          <p:nvPr userDrawn="1"/>
        </p:nvSpPr>
        <p:spPr bwMode="auto">
          <a:xfrm>
            <a:off x="7315200" y="1143000"/>
            <a:ext cx="1828800" cy="152400"/>
          </a:xfrm>
          <a:prstGeom prst="rect">
            <a:avLst/>
          </a:prstGeom>
          <a:solidFill>
            <a:srgbClr val="B3D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42" name="AutoShape 64"/>
          <p:cNvSpPr>
            <a:spLocks noChangeArrowheads="1"/>
          </p:cNvSpPr>
          <p:nvPr userDrawn="1"/>
        </p:nvSpPr>
        <p:spPr bwMode="auto">
          <a:xfrm flipH="1">
            <a:off x="7391400" y="838200"/>
            <a:ext cx="2209800" cy="152400"/>
          </a:xfrm>
          <a:prstGeom prst="homePlate">
            <a:avLst>
              <a:gd name="adj" fmla="val 216694"/>
            </a:avLst>
          </a:prstGeom>
          <a:gradFill rotWithShape="0">
            <a:gsLst>
              <a:gs pos="0">
                <a:srgbClr val="6699CC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43" name="Rectangle 72"/>
          <p:cNvSpPr>
            <a:spLocks noChangeArrowheads="1"/>
          </p:cNvSpPr>
          <p:nvPr userDrawn="1"/>
        </p:nvSpPr>
        <p:spPr bwMode="auto">
          <a:xfrm>
            <a:off x="-209550" y="533400"/>
            <a:ext cx="419100" cy="762000"/>
          </a:xfrm>
          <a:prstGeom prst="rect">
            <a:avLst/>
          </a:prstGeom>
          <a:gradFill rotWithShape="0">
            <a:gsLst>
              <a:gs pos="0">
                <a:srgbClr val="6699C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2" name="Group 84"/>
          <p:cNvGrpSpPr>
            <a:grpSpLocks/>
          </p:cNvGrpSpPr>
          <p:nvPr userDrawn="1"/>
        </p:nvGrpSpPr>
        <p:grpSpPr bwMode="auto">
          <a:xfrm>
            <a:off x="838200" y="6381328"/>
            <a:ext cx="8305800" cy="76200"/>
            <a:chOff x="528" y="4080"/>
            <a:chExt cx="5232" cy="48"/>
          </a:xfrm>
          <a:gradFill>
            <a:gsLst>
              <a:gs pos="10000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3" name="Rectangle 85"/>
            <p:cNvSpPr>
              <a:spLocks noChangeArrowheads="1"/>
            </p:cNvSpPr>
            <p:nvPr/>
          </p:nvSpPr>
          <p:spPr bwMode="auto">
            <a:xfrm>
              <a:off x="528" y="4080"/>
              <a:ext cx="2208" cy="48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l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4" name="Rectangle 86"/>
            <p:cNvSpPr>
              <a:spLocks noChangeArrowheads="1"/>
            </p:cNvSpPr>
            <p:nvPr/>
          </p:nvSpPr>
          <p:spPr bwMode="auto">
            <a:xfrm>
              <a:off x="2736" y="4080"/>
              <a:ext cx="3024" cy="48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/>
          </p:spPr>
          <p:txBody>
            <a:bodyPr l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39" name="Rectangle 109"/>
          <p:cNvSpPr>
            <a:spLocks noChangeArrowheads="1"/>
          </p:cNvSpPr>
          <p:nvPr userDrawn="1"/>
        </p:nvSpPr>
        <p:spPr bwMode="auto">
          <a:xfrm>
            <a:off x="1403350" y="533400"/>
            <a:ext cx="591185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046" name="Oval 50"/>
          <p:cNvSpPr>
            <a:spLocks noChangeArrowheads="1"/>
          </p:cNvSpPr>
          <p:nvPr userDrawn="1"/>
        </p:nvSpPr>
        <p:spPr bwMode="auto">
          <a:xfrm>
            <a:off x="7239000" y="838200"/>
            <a:ext cx="152400" cy="152400"/>
          </a:xfrm>
          <a:prstGeom prst="ellipse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47" name="Line 65"/>
          <p:cNvSpPr>
            <a:spLocks noChangeShapeType="1"/>
          </p:cNvSpPr>
          <p:nvPr userDrawn="1"/>
        </p:nvSpPr>
        <p:spPr bwMode="auto">
          <a:xfrm>
            <a:off x="7315200" y="53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48" name="Line 67"/>
          <p:cNvSpPr>
            <a:spLocks noChangeShapeType="1"/>
          </p:cNvSpPr>
          <p:nvPr userDrawn="1"/>
        </p:nvSpPr>
        <p:spPr bwMode="auto">
          <a:xfrm flipV="1">
            <a:off x="73152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cxnSp>
        <p:nvCxnSpPr>
          <p:cNvPr id="42" name="Gerade Verbindung 41"/>
          <p:cNvCxnSpPr/>
          <p:nvPr userDrawn="1"/>
        </p:nvCxnSpPr>
        <p:spPr>
          <a:xfrm>
            <a:off x="1403350" y="534988"/>
            <a:ext cx="1588" cy="7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Titelplatzhalter 1"/>
          <p:cNvSpPr>
            <a:spLocks noGrp="1"/>
          </p:cNvSpPr>
          <p:nvPr>
            <p:ph type="title"/>
          </p:nvPr>
        </p:nvSpPr>
        <p:spPr bwMode="auto">
          <a:xfrm>
            <a:off x="1476375" y="620713"/>
            <a:ext cx="56880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914400" y="1700213"/>
            <a:ext cx="79057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00113" y="6453188"/>
            <a:ext cx="5472112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de-DE" sz="2400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package" Target="../embeddings/Microsoft_Word-Dokument1.docx"/><Relationship Id="rId5" Type="http://schemas.openxmlformats.org/officeDocument/2006/relationships/image" Target="../media/image6.emf"/><Relationship Id="rId6" Type="http://schemas.openxmlformats.org/officeDocument/2006/relationships/hyperlink" Target="http://www.berufsbildung.schulministerium.nrw.de/cms/lehrplaene-und-richtlinien/hoehere-berufsfachschule/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hyperlink" Target="http://www.schulsport-nrw.de/index.php?id=2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hyperlink" Target="http://www.schulsport-nrw.de/index.php?id=2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2066925" y="2979738"/>
            <a:ext cx="4592638" cy="9540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0" dirty="0" smtClean="0"/>
              <a:t>Vorschlag für eine didaktische Jahresplanung</a:t>
            </a:r>
            <a:endParaRPr dirty="0" smtClean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2051050" y="4117975"/>
            <a:ext cx="5334000" cy="14716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Fachreferat 313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Ministerium für Schule und Weiterbildung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22.05.2013</a:t>
            </a:r>
            <a:endParaRPr lang="de-D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051050" y="1987550"/>
            <a:ext cx="5976938" cy="954088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Neue kompetenzorientierte Bildungspläne der HBFS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 cstate="print"/>
          <a:srcRect t="9618" r="40637" b="37482"/>
          <a:stretch>
            <a:fillRect/>
          </a:stretch>
        </p:blipFill>
        <p:spPr bwMode="auto">
          <a:xfrm>
            <a:off x="827088" y="1844675"/>
            <a:ext cx="844708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5800725"/>
            <a:ext cx="2281238" cy="365125"/>
          </a:xfrm>
        </p:spPr>
        <p:txBody>
          <a:bodyPr/>
          <a:lstStyle/>
          <a:p>
            <a:pPr>
              <a:defRPr/>
            </a:pPr>
            <a:fld id="{33ADBDCD-8CAF-4A0B-8C00-885A27C38B14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5805488"/>
            <a:ext cx="5472112" cy="220662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grpSp>
        <p:nvGrpSpPr>
          <p:cNvPr id="20" name="Gruppieren 19"/>
          <p:cNvGrpSpPr>
            <a:grpSpLocks/>
          </p:cNvGrpSpPr>
          <p:nvPr/>
        </p:nvGrpSpPr>
        <p:grpSpPr bwMode="auto">
          <a:xfrm>
            <a:off x="3924300" y="1700213"/>
            <a:ext cx="4032250" cy="3024187"/>
            <a:chOff x="3923928" y="1700808"/>
            <a:chExt cx="4032448" cy="3024336"/>
          </a:xfrm>
        </p:grpSpPr>
        <p:sp>
          <p:nvSpPr>
            <p:cNvPr id="9" name="Textfeld 8"/>
            <p:cNvSpPr txBox="1"/>
            <p:nvPr/>
          </p:nvSpPr>
          <p:spPr>
            <a:xfrm>
              <a:off x="5579772" y="1700808"/>
              <a:ext cx="2376604" cy="2308339"/>
            </a:xfrm>
            <a:prstGeom prst="rect">
              <a:avLst/>
            </a:prstGeom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b="1" dirty="0"/>
                <a:t>Variante 1</a:t>
              </a:r>
              <a:r>
                <a:rPr lang="de-DE" sz="2000" dirty="0"/>
                <a:t>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dirty="0"/>
                <a:t>Eine </a:t>
              </a:r>
              <a:r>
                <a:rPr lang="de-DE" sz="2000" b="1" dirty="0"/>
                <a:t>gemeinsame Lernsituation mit Handlungsfeldbezug mehrerer Fächer: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b="1" dirty="0"/>
                <a:t>LS 1.2 (dunkle HF-bezogene Färbung)</a:t>
              </a:r>
              <a:endParaRPr lang="de-DE" sz="2000" dirty="0"/>
            </a:p>
          </p:txBody>
        </p:sp>
        <p:sp>
          <p:nvSpPr>
            <p:cNvPr id="8" name="Rechteckige Legende 7"/>
            <p:cNvSpPr/>
            <p:nvPr/>
          </p:nvSpPr>
          <p:spPr>
            <a:xfrm>
              <a:off x="3923928" y="2564904"/>
              <a:ext cx="1152128" cy="360040"/>
            </a:xfrm>
            <a:prstGeom prst="wedgeRectCallout">
              <a:avLst>
                <a:gd name="adj1" fmla="val 76585"/>
                <a:gd name="adj2" fmla="val 9631"/>
              </a:avLst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hteckige Legende 9"/>
            <p:cNvSpPr/>
            <p:nvPr/>
          </p:nvSpPr>
          <p:spPr>
            <a:xfrm>
              <a:off x="3923928" y="3140968"/>
              <a:ext cx="1152128" cy="360040"/>
            </a:xfrm>
            <a:prstGeom prst="wedgeRectCallout">
              <a:avLst>
                <a:gd name="adj1" fmla="val 66344"/>
                <a:gd name="adj2" fmla="val -121451"/>
              </a:avLst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hteckige Legende 11"/>
            <p:cNvSpPr/>
            <p:nvPr/>
          </p:nvSpPr>
          <p:spPr>
            <a:xfrm>
              <a:off x="3923928" y="3717032"/>
              <a:ext cx="1152128" cy="360040"/>
            </a:xfrm>
            <a:prstGeom prst="wedgeRectCallout">
              <a:avLst>
                <a:gd name="adj1" fmla="val 71464"/>
                <a:gd name="adj2" fmla="val -252534"/>
              </a:avLst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hteckige Legende 13"/>
            <p:cNvSpPr/>
            <p:nvPr/>
          </p:nvSpPr>
          <p:spPr>
            <a:xfrm>
              <a:off x="3923928" y="4365104"/>
              <a:ext cx="1152128" cy="360040"/>
            </a:xfrm>
            <a:prstGeom prst="wedgeRectCallout">
              <a:avLst>
                <a:gd name="adj1" fmla="val 79145"/>
                <a:gd name="adj2" fmla="val -424579"/>
              </a:avLst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uppieren 20"/>
          <p:cNvGrpSpPr>
            <a:grpSpLocks/>
          </p:cNvGrpSpPr>
          <p:nvPr/>
        </p:nvGrpSpPr>
        <p:grpSpPr bwMode="auto">
          <a:xfrm>
            <a:off x="107950" y="1412875"/>
            <a:ext cx="3816350" cy="2663825"/>
            <a:chOff x="107504" y="1412776"/>
            <a:chExt cx="3816424" cy="2664296"/>
          </a:xfrm>
        </p:grpSpPr>
        <p:sp>
          <p:nvSpPr>
            <p:cNvPr id="16" name="Textfeld 15"/>
            <p:cNvSpPr txBox="1"/>
            <p:nvPr/>
          </p:nvSpPr>
          <p:spPr>
            <a:xfrm>
              <a:off x="107504" y="1412776"/>
              <a:ext cx="2520999" cy="200060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b="1" dirty="0"/>
                <a:t>Variante 2</a:t>
              </a:r>
              <a:r>
                <a:rPr lang="de-DE" sz="2400" dirty="0"/>
                <a:t>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dirty="0"/>
                <a:t>Eine </a:t>
              </a:r>
              <a:r>
                <a:rPr lang="de-DE" sz="2000" b="1" dirty="0"/>
                <a:t>facheigene Lernsituation </a:t>
              </a:r>
              <a:r>
                <a:rPr lang="de-DE" sz="2000" b="1" i="1" dirty="0"/>
                <a:t>mit</a:t>
              </a:r>
              <a:r>
                <a:rPr lang="de-DE" sz="2000" b="1" dirty="0"/>
                <a:t> Handlungsfeldbezug: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b="1" dirty="0"/>
                <a:t>LS VWL 1.1 (helle HF-bezogene Färbung)</a:t>
              </a:r>
              <a:endParaRPr lang="de-DE" dirty="0"/>
            </a:p>
          </p:txBody>
        </p:sp>
        <p:sp>
          <p:nvSpPr>
            <p:cNvPr id="15" name="Rechteckige Legende 14"/>
            <p:cNvSpPr/>
            <p:nvPr/>
          </p:nvSpPr>
          <p:spPr>
            <a:xfrm>
              <a:off x="2484038" y="3789684"/>
              <a:ext cx="1439890" cy="287388"/>
            </a:xfrm>
            <a:prstGeom prst="wedgeRectCallout">
              <a:avLst>
                <a:gd name="adj1" fmla="val -46049"/>
                <a:gd name="adj2" fmla="val -202354"/>
              </a:avLst>
            </a:prstGeom>
            <a:noFill/>
            <a:ln w="76200"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Gruppieren 21"/>
          <p:cNvGrpSpPr>
            <a:grpSpLocks/>
          </p:cNvGrpSpPr>
          <p:nvPr/>
        </p:nvGrpSpPr>
        <p:grpSpPr bwMode="auto">
          <a:xfrm>
            <a:off x="611188" y="4437063"/>
            <a:ext cx="8137525" cy="1849437"/>
            <a:chOff x="611560" y="4437112"/>
            <a:chExt cx="8136904" cy="1849761"/>
          </a:xfrm>
        </p:grpSpPr>
        <p:sp>
          <p:nvSpPr>
            <p:cNvPr id="17" name="Rechteckige Legende 16"/>
            <p:cNvSpPr/>
            <p:nvPr/>
          </p:nvSpPr>
          <p:spPr>
            <a:xfrm>
              <a:off x="2483079" y="4437112"/>
              <a:ext cx="1441340" cy="287387"/>
            </a:xfrm>
            <a:prstGeom prst="wedgeRectCallout">
              <a:avLst>
                <a:gd name="adj1" fmla="val -34784"/>
                <a:gd name="adj2" fmla="val 181676"/>
              </a:avLst>
            </a:prstGeom>
            <a:noFill/>
            <a:ln w="762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11560" y="5210359"/>
              <a:ext cx="8136904" cy="1076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b="1" dirty="0"/>
                <a:t>Variante 3</a:t>
              </a:r>
              <a:r>
                <a:rPr lang="de-DE" sz="2400" dirty="0"/>
                <a:t>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dirty="0"/>
                <a:t>Eine </a:t>
              </a:r>
              <a:r>
                <a:rPr lang="de-DE" sz="2000" b="1" dirty="0"/>
                <a:t>facheigene Lernsituation </a:t>
              </a:r>
              <a:r>
                <a:rPr lang="de-DE" sz="2000" b="1" i="1" dirty="0"/>
                <a:t>ohne </a:t>
              </a:r>
              <a:r>
                <a:rPr lang="de-DE" sz="2000" b="1" dirty="0"/>
                <a:t>Handlungsfeldbezug</a:t>
              </a:r>
              <a:r>
                <a:rPr lang="de-DE" sz="2000" dirty="0"/>
                <a:t>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dirty="0"/>
                <a:t> </a:t>
              </a:r>
              <a:r>
                <a:rPr lang="de-DE" b="1" dirty="0"/>
                <a:t>LS D/K 1.1 (weißer Zellen-Hintergrund)</a:t>
              </a:r>
              <a:endParaRPr lang="de-DE" dirty="0"/>
            </a:p>
          </p:txBody>
        </p:sp>
      </p:grpSp>
      <p:sp>
        <p:nvSpPr>
          <p:cNvPr id="1229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2. Ebene: Varianten der Visualisierung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DJP_Sport im Fok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556792"/>
            <a:ext cx="8556909" cy="1067231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5584825"/>
            <a:ext cx="2281238" cy="365125"/>
          </a:xfrm>
        </p:spPr>
        <p:txBody>
          <a:bodyPr/>
          <a:lstStyle/>
          <a:p>
            <a:pPr>
              <a:defRPr/>
            </a:pPr>
            <a:fld id="{FE068949-0E15-4106-80FC-5FA42584E155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13" name="Rechteckige Legende 12"/>
          <p:cNvSpPr/>
          <p:nvPr/>
        </p:nvSpPr>
        <p:spPr>
          <a:xfrm rot="10800000">
            <a:off x="1943100" y="1947863"/>
            <a:ext cx="5976938" cy="496887"/>
          </a:xfrm>
          <a:prstGeom prst="wedgeRectCallout">
            <a:avLst>
              <a:gd name="adj1" fmla="val -8285"/>
              <a:gd name="adj2" fmla="val -153450"/>
            </a:avLst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27088" y="2997200"/>
            <a:ext cx="7561262" cy="281622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de-DE" dirty="0"/>
              <a:t>Fachübergreifender, kompetenzorientierter Bezugsrahmen innerhalb der </a:t>
            </a:r>
            <a:r>
              <a:rPr lang="de-DE" i="1" dirty="0"/>
              <a:t>bereichsbezogenen</a:t>
            </a:r>
            <a:r>
              <a:rPr lang="de-DE" dirty="0"/>
              <a:t> Fächer (hier Fach </a:t>
            </a:r>
            <a:r>
              <a:rPr lang="de-DE" i="1" dirty="0" smtClean="0"/>
              <a:t>Sport </a:t>
            </a:r>
            <a:r>
              <a:rPr lang="de-DE" dirty="0" smtClean="0"/>
              <a:t>als </a:t>
            </a:r>
            <a:r>
              <a:rPr lang="de-DE" dirty="0"/>
              <a:t>Beispiel): </a:t>
            </a: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eine Anbindung an ein berufliches Handlungsfeld ist anzustreben</a:t>
            </a: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Über die konkrete, fachinterne Zeitspanne (im Beispiel: 4 Wochen Bezug zu HF1) entscheidet die Fachkonferenz/Bildungsgangkonferenz.</a:t>
            </a: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Es gibt über den fachsystematischen Teil die Möglichkeit, sofern eine Anbindung nicht möglich erscheint, Handlungskompetenzen ohne die Anbindung an die Handlungsfelder zu vermitteln (bspw. </a:t>
            </a:r>
            <a:r>
              <a:rPr lang="de-DE" i="1" dirty="0"/>
              <a:t>evangelische Religionslehre </a:t>
            </a:r>
            <a:r>
              <a:rPr lang="de-DE" dirty="0"/>
              <a:t>thematisch mit AS3).</a:t>
            </a:r>
          </a:p>
        </p:txBody>
      </p:sp>
      <p:grpSp>
        <p:nvGrpSpPr>
          <p:cNvPr id="16" name="Gruppieren 15"/>
          <p:cNvGrpSpPr>
            <a:grpSpLocks/>
          </p:cNvGrpSpPr>
          <p:nvPr/>
        </p:nvGrpSpPr>
        <p:grpSpPr bwMode="auto">
          <a:xfrm>
            <a:off x="2014538" y="1989138"/>
            <a:ext cx="5834062" cy="431800"/>
            <a:chOff x="1259632" y="2852936"/>
            <a:chExt cx="5832648" cy="432048"/>
          </a:xfrm>
        </p:grpSpPr>
        <p:sp>
          <p:nvSpPr>
            <p:cNvPr id="12" name="Eingekerbter Richtungspfeil 11"/>
            <p:cNvSpPr/>
            <p:nvPr/>
          </p:nvSpPr>
          <p:spPr>
            <a:xfrm>
              <a:off x="4679865" y="2852936"/>
              <a:ext cx="2412415" cy="432048"/>
            </a:xfrm>
            <a:prstGeom prst="chevron">
              <a:avLst/>
            </a:prstGeom>
            <a:solidFill>
              <a:schemeClr val="accent1">
                <a:alpha val="78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Eingekerbter Richtungspfeil 14"/>
            <p:cNvSpPr/>
            <p:nvPr/>
          </p:nvSpPr>
          <p:spPr>
            <a:xfrm rot="10800000">
              <a:off x="1259632" y="2852936"/>
              <a:ext cx="1404596" cy="432048"/>
            </a:xfrm>
            <a:prstGeom prst="chevron">
              <a:avLst/>
            </a:prstGeom>
            <a:solidFill>
              <a:schemeClr val="accent1">
                <a:alpha val="78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</p:grpSp>
      <p:sp>
        <p:nvSpPr>
          <p:cNvPr id="1332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2. Ebene: Lernsituation ohne HF-Bezug</a:t>
            </a:r>
          </a:p>
        </p:txBody>
      </p:sp>
      <p:grpSp>
        <p:nvGrpSpPr>
          <p:cNvPr id="19" name="Gruppieren 18"/>
          <p:cNvGrpSpPr>
            <a:grpSpLocks/>
          </p:cNvGrpSpPr>
          <p:nvPr/>
        </p:nvGrpSpPr>
        <p:grpSpPr bwMode="auto">
          <a:xfrm>
            <a:off x="2124075" y="1989138"/>
            <a:ext cx="5724525" cy="461962"/>
            <a:chOff x="2123728" y="1988840"/>
            <a:chExt cx="5724128" cy="461665"/>
          </a:xfrm>
        </p:grpSpPr>
        <p:sp>
          <p:nvSpPr>
            <p:cNvPr id="13322" name="Textfeld 10"/>
            <p:cNvSpPr txBox="1">
              <a:spLocks noChangeArrowheads="1"/>
            </p:cNvSpPr>
            <p:nvPr/>
          </p:nvSpPr>
          <p:spPr bwMode="auto">
            <a:xfrm>
              <a:off x="2123728" y="1988840"/>
              <a:ext cx="11521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b="1"/>
                <a:t>HF-Anbindung prüfen</a:t>
              </a:r>
            </a:p>
          </p:txBody>
        </p:sp>
        <p:sp>
          <p:nvSpPr>
            <p:cNvPr id="13323" name="Textfeld 17"/>
            <p:cNvSpPr txBox="1">
              <a:spLocks noChangeArrowheads="1"/>
            </p:cNvSpPr>
            <p:nvPr/>
          </p:nvSpPr>
          <p:spPr bwMode="auto">
            <a:xfrm>
              <a:off x="6119664" y="1988840"/>
              <a:ext cx="17281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b="1"/>
                <a:t>HF-Anbindung</a:t>
              </a:r>
            </a:p>
            <a:p>
              <a:r>
                <a:rPr lang="de-DE" sz="1200" b="1"/>
                <a:t>prüfen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051050" y="1987550"/>
            <a:ext cx="4321175" cy="3786188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3. Teil: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Entwicklung von Lehr-und Lernarrangements </a:t>
            </a:r>
            <a:r>
              <a:rPr lang="de-DE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(Lernsituationen) </a:t>
            </a:r>
            <a:r>
              <a:rPr lang="de-DE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im Bildungsgang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 b="26114"/>
          <a:stretch>
            <a:fillRect/>
          </a:stretch>
        </p:blipFill>
        <p:spPr bwMode="auto">
          <a:xfrm>
            <a:off x="827088" y="1844675"/>
            <a:ext cx="8929687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DJP - Entwicklungsarbeit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2FC8B9-E0B7-462C-B182-6255E8E73C30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55650" y="5589588"/>
            <a:ext cx="7993063" cy="83026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/>
              <a:t>Zusätzlich zur Fachansicht können personelle Zuständigkeiten in Form von Teams aufgeführt werden, die über handlungsbezogene Kompetenzbündelung für mehrere Fächer gemeinsame Lernsituationen entwerfen.</a:t>
            </a:r>
          </a:p>
        </p:txBody>
      </p:sp>
      <p:sp>
        <p:nvSpPr>
          <p:cNvPr id="13" name="Rechteckige Legende 12"/>
          <p:cNvSpPr/>
          <p:nvPr/>
        </p:nvSpPr>
        <p:spPr>
          <a:xfrm>
            <a:off x="755650" y="2476500"/>
            <a:ext cx="1187450" cy="2870200"/>
          </a:xfrm>
          <a:prstGeom prst="wedgeRectCallout">
            <a:avLst>
              <a:gd name="adj1" fmla="val -19011"/>
              <a:gd name="adj2" fmla="val 54757"/>
            </a:avLst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 cstate="print"/>
          <a:srcRect t="11803" b="26114"/>
          <a:stretch>
            <a:fillRect/>
          </a:stretch>
        </p:blipFill>
        <p:spPr bwMode="auto">
          <a:xfrm>
            <a:off x="250825" y="2132013"/>
            <a:ext cx="926147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76988"/>
            <a:ext cx="2281238" cy="365125"/>
          </a:xfrm>
        </p:spPr>
        <p:txBody>
          <a:bodyPr/>
          <a:lstStyle/>
          <a:p>
            <a:pPr>
              <a:defRPr/>
            </a:pPr>
            <a:fld id="{690F8E63-7C2A-4443-A155-6298E6D38E60}" type="slidenum">
              <a:rPr lang="de-DE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16389" name="Rechteck 11"/>
          <p:cNvSpPr>
            <a:spLocks noChangeArrowheads="1"/>
          </p:cNvSpPr>
          <p:nvPr/>
        </p:nvSpPr>
        <p:spPr bwMode="auto">
          <a:xfrm>
            <a:off x="971550" y="5292725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/>
              <a:t>Die Übersicht setzt sich fort mit den weiteren Fächern s. Vorlage in der Datei des Tabellenkalkulationsprogramms.</a:t>
            </a: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 t="14713" r="67374" b="77245"/>
          <a:stretch>
            <a:fillRect/>
          </a:stretch>
        </p:blipFill>
        <p:spPr bwMode="auto">
          <a:xfrm>
            <a:off x="254000" y="2276475"/>
            <a:ext cx="30226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/>
          <a:srcRect t="14713" r="67374" b="77245"/>
          <a:stretch>
            <a:fillRect/>
          </a:stretch>
        </p:blipFill>
        <p:spPr bwMode="auto">
          <a:xfrm>
            <a:off x="2079625" y="2254250"/>
            <a:ext cx="4525963" cy="58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1" name="Gruppieren 30"/>
          <p:cNvGrpSpPr>
            <a:grpSpLocks/>
          </p:cNvGrpSpPr>
          <p:nvPr/>
        </p:nvGrpSpPr>
        <p:grpSpPr bwMode="auto">
          <a:xfrm>
            <a:off x="3835400" y="1557338"/>
            <a:ext cx="3500438" cy="2308225"/>
            <a:chOff x="3851920" y="983623"/>
            <a:chExt cx="3499927" cy="2308324"/>
          </a:xfrm>
        </p:grpSpPr>
        <p:sp>
          <p:nvSpPr>
            <p:cNvPr id="29" name="Textfeld 28"/>
            <p:cNvSpPr txBox="1"/>
            <p:nvPr/>
          </p:nvSpPr>
          <p:spPr>
            <a:xfrm>
              <a:off x="4282070" y="983623"/>
              <a:ext cx="3069777" cy="230832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174625" indent="-17462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de-DE" dirty="0">
                  <a:solidFill>
                    <a:schemeClr val="tx1"/>
                  </a:solidFill>
                </a:rPr>
                <a:t>Mögliche Dokumentation von Zuständigkeiten (Kolleginnen und Kollegen in Teams) zur Entwicklung von Lernsituationen</a:t>
              </a:r>
            </a:p>
            <a:p>
              <a:pPr marL="174625" indent="-17462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de-DE" dirty="0">
                  <a:solidFill>
                    <a:schemeClr val="tx1"/>
                  </a:solidFill>
                </a:rPr>
                <a:t>Technisch als Kommentar hinterlegbar oder direkt unter dem Fach aufführen</a:t>
              </a:r>
            </a:p>
          </p:txBody>
        </p:sp>
        <p:sp>
          <p:nvSpPr>
            <p:cNvPr id="30" name="Pfeil nach links 29"/>
            <p:cNvSpPr/>
            <p:nvPr/>
          </p:nvSpPr>
          <p:spPr>
            <a:xfrm rot="10800000">
              <a:off x="3851920" y="1556735"/>
              <a:ext cx="431737" cy="647728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639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DJP – Entwicklungsarbeit: Erweiterung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5549E-6 L 0.28351 0.010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b="26114"/>
          <a:stretch>
            <a:fillRect/>
          </a:stretch>
        </p:blipFill>
        <p:spPr bwMode="auto">
          <a:xfrm>
            <a:off x="323850" y="1557338"/>
            <a:ext cx="121523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DJP - Ebtwicklungsarbeit: Inhalts</a:t>
            </a:r>
            <a:r>
              <a:rPr i="1" smtClean="0">
                <a:latin typeface="Arial" charset="0"/>
                <a:cs typeface="Arial" charset="0"/>
              </a:rPr>
              <a:t>beispiel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81750"/>
            <a:ext cx="2281238" cy="365125"/>
          </a:xfrm>
        </p:spPr>
        <p:txBody>
          <a:bodyPr/>
          <a:lstStyle/>
          <a:p>
            <a:pPr>
              <a:defRPr/>
            </a:pPr>
            <a:fld id="{CCA198EC-41EF-4BA3-B1A9-12CD4ABC0D6F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27088" y="6519863"/>
            <a:ext cx="5473700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2984500" y="2251075"/>
            <a:ext cx="476250" cy="4057650"/>
          </a:xfrm>
          <a:prstGeom prst="rect">
            <a:avLst/>
          </a:prstGeom>
          <a:noFill/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1" name="Legende mit Pfeil nach unten 30"/>
          <p:cNvSpPr/>
          <p:nvPr/>
        </p:nvSpPr>
        <p:spPr>
          <a:xfrm>
            <a:off x="774700" y="908050"/>
            <a:ext cx="4895850" cy="1285875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 smtClean="0"/>
              <a:t>Gemeinsame Lernsituation - Problemstellung: </a:t>
            </a:r>
            <a:r>
              <a:rPr lang="de-DE" dirty="0"/>
              <a:t>Unter der Beachtung aller vorhandenen </a:t>
            </a:r>
            <a:r>
              <a:rPr lang="de-DE" dirty="0" smtClean="0"/>
              <a:t>Wirtschaftsdaten </a:t>
            </a:r>
            <a:r>
              <a:rPr lang="de-DE" dirty="0"/>
              <a:t>am Beispiel des Modellunternehmens </a:t>
            </a:r>
            <a:r>
              <a:rPr lang="de-DE" dirty="0" smtClean="0"/>
              <a:t>X und </a:t>
            </a:r>
            <a:r>
              <a:rPr lang="de-DE" dirty="0"/>
              <a:t>der Berücksichtigung aller </a:t>
            </a:r>
            <a:r>
              <a:rPr lang="de-DE" dirty="0" smtClean="0"/>
              <a:t>beteiligten </a:t>
            </a:r>
            <a:r>
              <a:rPr lang="de-DE" dirty="0"/>
              <a:t>Akteure am Markt (Anbieter </a:t>
            </a:r>
            <a:r>
              <a:rPr lang="de-DE" dirty="0" smtClean="0"/>
              <a:t>[Wettbewerber], </a:t>
            </a:r>
            <a:r>
              <a:rPr lang="de-DE" dirty="0"/>
              <a:t>Nachfrager) sollen die Schülerinnen und Schüler selbstorganisiert </a:t>
            </a:r>
            <a:r>
              <a:rPr lang="de-DE" dirty="0" smtClean="0"/>
              <a:t> und auf Kernpunkte didaktisch reduziert eine </a:t>
            </a:r>
            <a:r>
              <a:rPr lang="de-DE" dirty="0"/>
              <a:t>Unternehmensgründung planen .</a:t>
            </a:r>
          </a:p>
        </p:txBody>
      </p:sp>
      <p:grpSp>
        <p:nvGrpSpPr>
          <p:cNvPr id="46" name="Gruppieren 45"/>
          <p:cNvGrpSpPr>
            <a:grpSpLocks/>
          </p:cNvGrpSpPr>
          <p:nvPr/>
        </p:nvGrpSpPr>
        <p:grpSpPr bwMode="auto">
          <a:xfrm>
            <a:off x="3032125" y="2492375"/>
            <a:ext cx="2979738" cy="865188"/>
            <a:chOff x="3032051" y="2060848"/>
            <a:chExt cx="2980109" cy="864096"/>
          </a:xfrm>
        </p:grpSpPr>
        <p:grpSp>
          <p:nvGrpSpPr>
            <p:cNvPr id="17438" name="Gruppieren 25"/>
            <p:cNvGrpSpPr>
              <a:grpSpLocks/>
            </p:cNvGrpSpPr>
            <p:nvPr/>
          </p:nvGrpSpPr>
          <p:grpSpPr bwMode="auto">
            <a:xfrm>
              <a:off x="3032051" y="2060848"/>
              <a:ext cx="2980109" cy="864096"/>
              <a:chOff x="2276475" y="1584176"/>
              <a:chExt cx="2980109" cy="864096"/>
            </a:xfrm>
          </p:grpSpPr>
          <p:sp>
            <p:nvSpPr>
              <p:cNvPr id="38" name="Legende mit Pfeil nach links 37"/>
              <p:cNvSpPr/>
              <p:nvPr/>
            </p:nvSpPr>
            <p:spPr>
              <a:xfrm>
                <a:off x="2663873" y="1584176"/>
                <a:ext cx="2592711" cy="864096"/>
              </a:xfrm>
              <a:prstGeom prst="leftArrowCallout">
                <a:avLst>
                  <a:gd name="adj1" fmla="val 25000"/>
                  <a:gd name="adj2" fmla="val 25000"/>
                  <a:gd name="adj3" fmla="val 25000"/>
                  <a:gd name="adj4" fmla="val 79492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dirty="0"/>
                  <a:t>Die Schülerinnen und Schüler planen eine </a:t>
                </a:r>
                <a:r>
                  <a:rPr lang="de-DE" dirty="0" smtClean="0"/>
                  <a:t>Unternehmensgründung: </a:t>
                </a:r>
                <a:r>
                  <a:rPr lang="de-DE" dirty="0"/>
                  <a:t>Welche Rechtsform soll genommen werden?</a:t>
                </a:r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2276475" y="1809316"/>
                <a:ext cx="381047" cy="391618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dirty="0"/>
              </a:p>
            </p:txBody>
          </p:sp>
        </p:grpSp>
        <p:sp>
          <p:nvSpPr>
            <p:cNvPr id="24" name="Textfeld 23"/>
            <p:cNvSpPr txBox="1"/>
            <p:nvPr/>
          </p:nvSpPr>
          <p:spPr>
            <a:xfrm>
              <a:off x="3052692" y="2341481"/>
              <a:ext cx="358820" cy="3297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dirty="0">
                  <a:latin typeface="+mn-lt"/>
                  <a:cs typeface="+mn-cs"/>
                </a:rPr>
                <a:t>LS 1.2</a:t>
              </a:r>
            </a:p>
          </p:txBody>
        </p:sp>
      </p:grpSp>
      <p:grpSp>
        <p:nvGrpSpPr>
          <p:cNvPr id="47" name="Gruppieren 46"/>
          <p:cNvGrpSpPr>
            <a:grpSpLocks/>
          </p:cNvGrpSpPr>
          <p:nvPr/>
        </p:nvGrpSpPr>
        <p:grpSpPr bwMode="auto">
          <a:xfrm>
            <a:off x="323850" y="2997200"/>
            <a:ext cx="3079750" cy="863600"/>
            <a:chOff x="323528" y="2846487"/>
            <a:chExt cx="3079998" cy="864095"/>
          </a:xfrm>
        </p:grpSpPr>
        <p:grpSp>
          <p:nvGrpSpPr>
            <p:cNvPr id="17434" name="Gruppieren 39"/>
            <p:cNvGrpSpPr>
              <a:grpSpLocks/>
            </p:cNvGrpSpPr>
            <p:nvPr/>
          </p:nvGrpSpPr>
          <p:grpSpPr bwMode="auto">
            <a:xfrm>
              <a:off x="323528" y="2846487"/>
              <a:ext cx="3079998" cy="864095"/>
              <a:chOff x="323528" y="2846487"/>
              <a:chExt cx="3079998" cy="864095"/>
            </a:xfrm>
          </p:grpSpPr>
          <p:sp>
            <p:nvSpPr>
              <p:cNvPr id="28" name="Ellipse 27"/>
              <p:cNvSpPr/>
              <p:nvPr/>
            </p:nvSpPr>
            <p:spPr>
              <a:xfrm rot="10800000">
                <a:off x="3022495" y="3086337"/>
                <a:ext cx="381031" cy="390749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33" name="Legende mit Pfeil nach rechts 32"/>
              <p:cNvSpPr/>
              <p:nvPr/>
            </p:nvSpPr>
            <p:spPr>
              <a:xfrm>
                <a:off x="323528" y="2846487"/>
                <a:ext cx="2698967" cy="864095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78759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dirty="0"/>
                  <a:t>Die Schülerinnen und Schüler präsentieren die konkreten Ergebnisse ihrer Analyse des Modellunternehmens u.a. die Rechtsform.</a:t>
                </a:r>
              </a:p>
            </p:txBody>
          </p:sp>
        </p:grpSp>
        <p:sp>
          <p:nvSpPr>
            <p:cNvPr id="42" name="Textfeld 41"/>
            <p:cNvSpPr txBox="1"/>
            <p:nvPr/>
          </p:nvSpPr>
          <p:spPr>
            <a:xfrm>
              <a:off x="3036784" y="3133990"/>
              <a:ext cx="360391" cy="3288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dirty="0">
                  <a:latin typeface="+mn-lt"/>
                  <a:cs typeface="+mn-cs"/>
                </a:rPr>
                <a:t>LS 1.2</a:t>
              </a:r>
            </a:p>
          </p:txBody>
        </p:sp>
      </p:grpSp>
      <p:grpSp>
        <p:nvGrpSpPr>
          <p:cNvPr id="48" name="Gruppieren 47"/>
          <p:cNvGrpSpPr>
            <a:grpSpLocks/>
          </p:cNvGrpSpPr>
          <p:nvPr/>
        </p:nvGrpSpPr>
        <p:grpSpPr bwMode="auto">
          <a:xfrm>
            <a:off x="3022600" y="3500438"/>
            <a:ext cx="2989263" cy="904875"/>
            <a:chOff x="3022526" y="3691186"/>
            <a:chExt cx="2989634" cy="904503"/>
          </a:xfrm>
        </p:grpSpPr>
        <p:grpSp>
          <p:nvGrpSpPr>
            <p:cNvPr id="17430" name="Gruppieren 29"/>
            <p:cNvGrpSpPr>
              <a:grpSpLocks/>
            </p:cNvGrpSpPr>
            <p:nvPr/>
          </p:nvGrpSpPr>
          <p:grpSpPr bwMode="auto">
            <a:xfrm>
              <a:off x="3022526" y="3691186"/>
              <a:ext cx="2989634" cy="904503"/>
              <a:chOff x="2266950" y="3214514"/>
              <a:chExt cx="2989634" cy="904503"/>
            </a:xfrm>
          </p:grpSpPr>
          <p:sp>
            <p:nvSpPr>
              <p:cNvPr id="34" name="Legende mit Pfeil nach links 33"/>
              <p:cNvSpPr/>
              <p:nvPr/>
            </p:nvSpPr>
            <p:spPr>
              <a:xfrm>
                <a:off x="2663874" y="3214514"/>
                <a:ext cx="2592710" cy="904503"/>
              </a:xfrm>
              <a:prstGeom prst="leftArrowCallout">
                <a:avLst>
                  <a:gd name="adj1" fmla="val 25000"/>
                  <a:gd name="adj2" fmla="val 25000"/>
                  <a:gd name="adj3" fmla="val 25000"/>
                  <a:gd name="adj4" fmla="val 79394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dirty="0" smtClean="0"/>
                  <a:t>Welchen Bedarf können wir mit unserem Unternehmen bedienen? Welche Bedürfnisse der Konsumenten stecken dahinter? Welche Güter bieten wir an?</a:t>
                </a:r>
                <a:endParaRPr lang="de-DE" dirty="0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2266950" y="3457301"/>
                <a:ext cx="381047" cy="39036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sp>
          <p:nvSpPr>
            <p:cNvPr id="43" name="Textfeld 42"/>
            <p:cNvSpPr txBox="1"/>
            <p:nvPr/>
          </p:nvSpPr>
          <p:spPr>
            <a:xfrm>
              <a:off x="3046342" y="3986340"/>
              <a:ext cx="366758" cy="330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dirty="0">
                  <a:latin typeface="+mn-lt"/>
                  <a:cs typeface="+mn-cs"/>
                </a:rPr>
                <a:t>LS 1.2</a:t>
              </a:r>
            </a:p>
          </p:txBody>
        </p:sp>
      </p:grpSp>
      <p:grpSp>
        <p:nvGrpSpPr>
          <p:cNvPr id="49" name="Gruppieren 48"/>
          <p:cNvGrpSpPr>
            <a:grpSpLocks/>
          </p:cNvGrpSpPr>
          <p:nvPr/>
        </p:nvGrpSpPr>
        <p:grpSpPr bwMode="auto">
          <a:xfrm>
            <a:off x="323850" y="3933825"/>
            <a:ext cx="3094038" cy="1150938"/>
            <a:chOff x="323528" y="4356795"/>
            <a:chExt cx="3093660" cy="1152128"/>
          </a:xfrm>
        </p:grpSpPr>
        <p:grpSp>
          <p:nvGrpSpPr>
            <p:cNvPr id="17426" name="Gruppieren 40"/>
            <p:cNvGrpSpPr>
              <a:grpSpLocks/>
            </p:cNvGrpSpPr>
            <p:nvPr/>
          </p:nvGrpSpPr>
          <p:grpSpPr bwMode="auto">
            <a:xfrm>
              <a:off x="323528" y="4356795"/>
              <a:ext cx="3079998" cy="1152128"/>
              <a:chOff x="323528" y="4356795"/>
              <a:chExt cx="3079998" cy="1152128"/>
            </a:xfrm>
          </p:grpSpPr>
          <p:sp>
            <p:nvSpPr>
              <p:cNvPr id="29" name="Ellipse 28"/>
              <p:cNvSpPr/>
              <p:nvPr/>
            </p:nvSpPr>
            <p:spPr>
              <a:xfrm rot="10800000">
                <a:off x="3021949" y="4735011"/>
                <a:ext cx="380953" cy="38934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mtClean="0"/>
              </a:p>
            </p:txBody>
          </p:sp>
          <p:sp>
            <p:nvSpPr>
              <p:cNvPr id="32" name="Legende mit Pfeil nach rechts 31"/>
              <p:cNvSpPr/>
              <p:nvPr/>
            </p:nvSpPr>
            <p:spPr>
              <a:xfrm>
                <a:off x="323528" y="4356795"/>
                <a:ext cx="2698421" cy="1152128"/>
              </a:xfrm>
              <a:prstGeom prst="rightArrowCallout">
                <a:avLst>
                  <a:gd name="adj1" fmla="val 18386"/>
                  <a:gd name="adj2" fmla="val 19709"/>
                  <a:gd name="adj3" fmla="val 19709"/>
                  <a:gd name="adj4" fmla="val 78811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dirty="0"/>
                  <a:t>Die Schülerinnen und </a:t>
                </a:r>
                <a:r>
                  <a:rPr lang="de-DE" dirty="0" smtClean="0"/>
                  <a:t> Schüler erarbeiten einen Text zum </a:t>
                </a:r>
                <a:r>
                  <a:rPr lang="de-DE" dirty="0"/>
                  <a:t>"</a:t>
                </a:r>
                <a:r>
                  <a:rPr lang="de-DE" dirty="0" err="1"/>
                  <a:t>schnellebigen</a:t>
                </a:r>
                <a:r>
                  <a:rPr lang="de-DE" dirty="0"/>
                  <a:t>" Verbraucherverhalten und </a:t>
                </a:r>
                <a:r>
                  <a:rPr lang="de-DE" dirty="0" smtClean="0"/>
                  <a:t>ziehen daraus </a:t>
                </a:r>
                <a:r>
                  <a:rPr lang="de-DE" dirty="0"/>
                  <a:t>Schlüsse </a:t>
                </a:r>
                <a:r>
                  <a:rPr lang="de-DE" dirty="0" smtClean="0"/>
                  <a:t>(</a:t>
                </a:r>
                <a:r>
                  <a:rPr lang="de-DE" dirty="0"/>
                  <a:t>Chancen und Risiken der eigenen </a:t>
                </a:r>
                <a:r>
                  <a:rPr lang="de-DE" dirty="0" smtClean="0"/>
                  <a:t>Unternehmensgründung), </a:t>
                </a:r>
                <a:r>
                  <a:rPr lang="de-DE" sz="1050" i="1" dirty="0" smtClean="0"/>
                  <a:t>monologische Kommunikationsform</a:t>
                </a:r>
                <a:endParaRPr lang="de-DE" i="1" dirty="0" smtClean="0"/>
              </a:p>
            </p:txBody>
          </p:sp>
        </p:grpSp>
        <p:sp>
          <p:nvSpPr>
            <p:cNvPr id="44" name="Textfeld 43"/>
            <p:cNvSpPr txBox="1"/>
            <p:nvPr/>
          </p:nvSpPr>
          <p:spPr>
            <a:xfrm>
              <a:off x="3056869" y="4779507"/>
              <a:ext cx="360319" cy="3289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dirty="0">
                  <a:latin typeface="+mn-lt"/>
                  <a:cs typeface="+mn-cs"/>
                </a:rPr>
                <a:t>LS 1.2</a:t>
              </a:r>
            </a:p>
          </p:txBody>
        </p:sp>
      </p:grpSp>
      <p:grpSp>
        <p:nvGrpSpPr>
          <p:cNvPr id="51" name="Gruppieren 50"/>
          <p:cNvGrpSpPr>
            <a:grpSpLocks/>
          </p:cNvGrpSpPr>
          <p:nvPr/>
        </p:nvGrpSpPr>
        <p:grpSpPr bwMode="auto">
          <a:xfrm>
            <a:off x="3022600" y="4581525"/>
            <a:ext cx="2989263" cy="904875"/>
            <a:chOff x="3022526" y="3691186"/>
            <a:chExt cx="2989634" cy="904503"/>
          </a:xfrm>
        </p:grpSpPr>
        <p:grpSp>
          <p:nvGrpSpPr>
            <p:cNvPr id="17422" name="Gruppieren 29"/>
            <p:cNvGrpSpPr>
              <a:grpSpLocks/>
            </p:cNvGrpSpPr>
            <p:nvPr/>
          </p:nvGrpSpPr>
          <p:grpSpPr bwMode="auto">
            <a:xfrm>
              <a:off x="3022526" y="3691186"/>
              <a:ext cx="2989634" cy="904503"/>
              <a:chOff x="2266950" y="3214514"/>
              <a:chExt cx="2989634" cy="904503"/>
            </a:xfrm>
          </p:grpSpPr>
          <p:sp>
            <p:nvSpPr>
              <p:cNvPr id="54" name="Legende mit Pfeil nach links 53"/>
              <p:cNvSpPr/>
              <p:nvPr/>
            </p:nvSpPr>
            <p:spPr>
              <a:xfrm>
                <a:off x="2663874" y="3214514"/>
                <a:ext cx="2592710" cy="904503"/>
              </a:xfrm>
              <a:prstGeom prst="leftArrowCallout">
                <a:avLst>
                  <a:gd name="adj1" fmla="val 25000"/>
                  <a:gd name="adj2" fmla="val 25000"/>
                  <a:gd name="adj3" fmla="val 25000"/>
                  <a:gd name="adj4" fmla="val 79394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dirty="0" smtClean="0"/>
                  <a:t>…</a:t>
                </a:r>
                <a:endParaRPr lang="de-DE" dirty="0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2266950" y="3457302"/>
                <a:ext cx="381047" cy="39036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</p:grpSp>
        <p:sp>
          <p:nvSpPr>
            <p:cNvPr id="53" name="Textfeld 52"/>
            <p:cNvSpPr txBox="1"/>
            <p:nvPr/>
          </p:nvSpPr>
          <p:spPr>
            <a:xfrm>
              <a:off x="3046342" y="3986340"/>
              <a:ext cx="366758" cy="3300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dirty="0">
                  <a:latin typeface="+mn-lt"/>
                  <a:cs typeface="+mn-cs"/>
                </a:rPr>
                <a:t>LS 1.2</a:t>
              </a:r>
            </a:p>
          </p:txBody>
        </p:sp>
      </p:grpSp>
      <p:sp>
        <p:nvSpPr>
          <p:cNvPr id="36" name="Legende mit Pfeil nach links 35"/>
          <p:cNvSpPr/>
          <p:nvPr/>
        </p:nvSpPr>
        <p:spPr>
          <a:xfrm>
            <a:off x="5724525" y="620713"/>
            <a:ext cx="2735263" cy="1439862"/>
          </a:xfrm>
          <a:prstGeom prst="lef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tx1"/>
                </a:solidFill>
              </a:rPr>
              <a:t>Es handelt sich hierbei um ein </a:t>
            </a:r>
            <a:r>
              <a:rPr lang="de-DE" sz="1200" b="1" dirty="0">
                <a:solidFill>
                  <a:schemeClr val="tx1"/>
                </a:solidFill>
              </a:rPr>
              <a:t>unverbindliches Beispiel</a:t>
            </a:r>
            <a:r>
              <a:rPr lang="de-DE" sz="1200" dirty="0">
                <a:solidFill>
                  <a:schemeClr val="tx1"/>
                </a:solidFill>
              </a:rPr>
              <a:t> zur Verdeutlichung einer </a:t>
            </a:r>
            <a:r>
              <a:rPr lang="de-DE" sz="1200" b="1" dirty="0">
                <a:solidFill>
                  <a:schemeClr val="tx1"/>
                </a:solidFill>
              </a:rPr>
              <a:t>möglichen inhaltlichen Verzahnung</a:t>
            </a:r>
            <a:r>
              <a:rPr lang="de-DE" sz="1200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1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Entwicklungsarbeit: </a:t>
            </a:r>
            <a:br>
              <a:rPr sz="2000" smtClean="0">
                <a:latin typeface="Arial" charset="0"/>
                <a:cs typeface="Arial" charset="0"/>
              </a:rPr>
            </a:br>
            <a:r>
              <a:rPr sz="2000" smtClean="0">
                <a:latin typeface="Arial" charset="0"/>
                <a:cs typeface="Arial" charset="0"/>
              </a:rPr>
              <a:t>Vorlage zur Dokumentation von Lernsituationen</a:t>
            </a:r>
          </a:p>
        </p:txBody>
      </p:sp>
      <p:graphicFrame>
        <p:nvGraphicFramePr>
          <p:cNvPr id="18435" name="Objekt 3"/>
          <p:cNvGraphicFramePr>
            <a:graphicFrameLocks noChangeAspect="1"/>
          </p:cNvGraphicFramePr>
          <p:nvPr/>
        </p:nvGraphicFramePr>
        <p:xfrm>
          <a:off x="750888" y="1695450"/>
          <a:ext cx="792480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kument" r:id="rId4" imgW="5907817" imgH="3576042" progId="Word.Document.12">
                  <p:embed/>
                </p:oleObj>
              </mc:Choice>
              <mc:Fallback>
                <p:oleObj name="Dokument" r:id="rId4" imgW="5907817" imgH="3576042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1695450"/>
                        <a:ext cx="7924800" cy="461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81750"/>
            <a:ext cx="2281238" cy="365125"/>
          </a:xfrm>
        </p:spPr>
        <p:txBody>
          <a:bodyPr/>
          <a:lstStyle/>
          <a:p>
            <a:pPr>
              <a:defRPr/>
            </a:pPr>
            <a:fld id="{21D5DBCF-ACE5-43C4-A498-6AFE0E4C95F1}" type="slidenum">
              <a:rPr lang="de-DE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27088" y="6519863"/>
            <a:ext cx="5473700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348038" y="4802188"/>
            <a:ext cx="5400675" cy="13223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</a:rPr>
              <a:t>Eine Vorlage für die Dokumentation einer Lernsituation kann unter </a:t>
            </a:r>
            <a:r>
              <a:rPr lang="de-DE" sz="1600" dirty="0">
                <a:solidFill>
                  <a:schemeClr val="tx1"/>
                </a:solidFill>
                <a:hlinkClick r:id="rId6"/>
              </a:rPr>
              <a:t>http://www.berufsbildung.schulministerium.nrw.de/cms/lehrplaene-und-richtlinien/hoehere-berufsfachschule/</a:t>
            </a:r>
            <a:r>
              <a:rPr lang="de-DE" sz="1600" dirty="0">
                <a:solidFill>
                  <a:schemeClr val="tx1"/>
                </a:solidFill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</a:rPr>
              <a:t>abgerufen werden.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 cstate="print"/>
          <a:srcRect t="9618" r="40637" b="37482"/>
          <a:stretch>
            <a:fillRect/>
          </a:stretch>
        </p:blipFill>
        <p:spPr bwMode="auto">
          <a:xfrm>
            <a:off x="827088" y="1844675"/>
            <a:ext cx="844708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Zweite Ebene: Ein Beispiel für Variante 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562F3-F504-4A57-89A6-5F6A36296CC5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8" name="Rechteckige Legende 7"/>
          <p:cNvSpPr/>
          <p:nvPr/>
        </p:nvSpPr>
        <p:spPr>
          <a:xfrm>
            <a:off x="3492500" y="4999038"/>
            <a:ext cx="1366838" cy="360362"/>
          </a:xfrm>
          <a:prstGeom prst="wedgeRectCallout">
            <a:avLst>
              <a:gd name="adj1" fmla="val -19192"/>
              <a:gd name="adj2" fmla="val -128620"/>
            </a:avLst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/>
          <a:srcRect b="29575"/>
          <a:stretch>
            <a:fillRect/>
          </a:stretch>
        </p:blipFill>
        <p:spPr bwMode="auto">
          <a:xfrm>
            <a:off x="0" y="1341438"/>
            <a:ext cx="86042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/>
          <a:srcRect t="71244" r="18145"/>
          <a:stretch>
            <a:fillRect/>
          </a:stretch>
        </p:blipFill>
        <p:spPr bwMode="auto">
          <a:xfrm>
            <a:off x="0" y="3284984"/>
            <a:ext cx="8892480" cy="170766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048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Ausblick auf 3.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92712-1501-424F-BE35-B5693298B5D7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8" name="Rechteckige Legende 7"/>
          <p:cNvSpPr/>
          <p:nvPr/>
        </p:nvSpPr>
        <p:spPr>
          <a:xfrm>
            <a:off x="323850" y="3789363"/>
            <a:ext cx="8064500" cy="431800"/>
          </a:xfrm>
          <a:prstGeom prst="wedgeRectCallout">
            <a:avLst>
              <a:gd name="adj1" fmla="val -22399"/>
              <a:gd name="adj2" fmla="val -214331"/>
            </a:avLst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107950" y="1581150"/>
            <a:ext cx="8712200" cy="14160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/>
              <a:t>Die 3. Ebene ist die Ebene der Unterrichtsmaterialien:</a:t>
            </a:r>
            <a:endParaRPr lang="de-DE" sz="1600" b="1" i="1" dirty="0"/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400" dirty="0"/>
              <a:t>Hinweis auf Dateien über den Dateinamen.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400" dirty="0"/>
              <a:t>Hinweis auf Lehrbuchinhalte.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400" dirty="0"/>
              <a:t>Eine Einbettung der Materialien als digital gespeicherte Dateien in das Textverarbeitungsdokument (softwareabhängig).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400" dirty="0"/>
              <a:t>Hyperlinks auf digital gespeicherte Dateien im Internet, im Intranet oder auf anderen Speichermedien.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9221307" cy="50405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051050" y="1987550"/>
            <a:ext cx="4321175" cy="2554288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Letzter Teil: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Technische Handhabung der Vorlage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D01A53-970D-4CC6-A157-442A1194F0B7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4099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solidFill>
                  <a:srgbClr val="000000"/>
                </a:solidFill>
                <a:latin typeface="Arial" charset="0"/>
                <a:cs typeface="Arial" charset="0"/>
              </a:rPr>
              <a:t>Ziel</a:t>
            </a:r>
            <a:endParaRPr smtClean="0">
              <a:latin typeface="Arial" charset="0"/>
              <a:cs typeface="Arial" charset="0"/>
            </a:endParaRPr>
          </a:p>
        </p:txBody>
      </p:sp>
      <p:pic>
        <p:nvPicPr>
          <p:cNvPr id="4100" name="Grafik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763713"/>
            <a:ext cx="22955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ige Legende 6"/>
          <p:cNvSpPr/>
          <p:nvPr/>
        </p:nvSpPr>
        <p:spPr>
          <a:xfrm>
            <a:off x="2700338" y="1557338"/>
            <a:ext cx="6119812" cy="4679950"/>
          </a:xfrm>
          <a:prstGeom prst="wedgeRectCallout">
            <a:avLst>
              <a:gd name="adj1" fmla="val -68276"/>
              <a:gd name="adj2" fmla="val 69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/>
              <a:t>Ziele der Handreichung als Vorschlag für die neue Didaktische Jahresplanung:</a:t>
            </a:r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Dokumentation und Unterstützung der Bildungsgangarbeit</a:t>
            </a:r>
            <a:endParaRPr lang="de-DE" sz="2000" b="1" dirty="0"/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kompetenzbezogene Verzahnung durch gemeinsame Lernsituationen</a:t>
            </a:r>
            <a:endParaRPr lang="de-DE" sz="2000" b="1" dirty="0"/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Mögliche Einbindung und damit Würdigung der Ergebnisse der Fortbildungsgruppen auf regionaler Ebene</a:t>
            </a:r>
            <a:endParaRPr lang="de-DE" sz="2000" b="1" dirty="0"/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Behutsame, aber stetige Veränderung durch Neuerung</a:t>
            </a:r>
            <a:endParaRPr lang="de-DE" sz="2000" b="1" dirty="0"/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Beschreibung der zukünftigen Bildungsgangarbeit</a:t>
            </a:r>
            <a:endParaRPr lang="de-DE" sz="2000" b="1" dirty="0"/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Übersichtlichkeit</a:t>
            </a:r>
            <a:endParaRPr lang="de-DE" sz="2000" b="1" dirty="0"/>
          </a:p>
          <a:p>
            <a:pPr marL="358775" lvl="1" indent="-1746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i="1" dirty="0"/>
              <a:t>Verknüpfungen mehrerer Planungsebenen</a:t>
            </a:r>
            <a:endParaRPr lang="de-DE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/>
          <a:srcRect r="50400" b="26941"/>
          <a:stretch>
            <a:fillRect/>
          </a:stretch>
        </p:blipFill>
        <p:spPr bwMode="auto">
          <a:xfrm>
            <a:off x="755576" y="1484784"/>
            <a:ext cx="799288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1800" smtClean="0">
                <a:latin typeface="Arial" charset="0"/>
                <a:cs typeface="Arial" charset="0"/>
              </a:rPr>
              <a:t>DJP - Erste Ebene: Technische Handhabung (1/3)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5937250"/>
            <a:ext cx="2281238" cy="365125"/>
          </a:xfrm>
        </p:spPr>
        <p:txBody>
          <a:bodyPr/>
          <a:lstStyle/>
          <a:p>
            <a:pPr>
              <a:defRPr/>
            </a:pPr>
            <a:fld id="{07D84545-704D-4C17-B57B-88FB6165B50F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5942013"/>
            <a:ext cx="5472112" cy="220662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55650" y="5365750"/>
            <a:ext cx="7920038" cy="101600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Spalten und Zeilenüberschriften sind in der Tabellenkalkulationsvorlage fixiert, das Verschieben beider Bildlaufleisten (scrollen) rechts und unten in beide Richtungen ermöglicht eine übersichtliche Suche im Inhalt. </a:t>
            </a:r>
          </a:p>
        </p:txBody>
      </p:sp>
      <p:sp>
        <p:nvSpPr>
          <p:cNvPr id="10" name="Freihandform 9"/>
          <p:cNvSpPr/>
          <p:nvPr/>
        </p:nvSpPr>
        <p:spPr>
          <a:xfrm>
            <a:off x="752475" y="1443038"/>
            <a:ext cx="7967663" cy="3858170"/>
          </a:xfrm>
          <a:custGeom>
            <a:avLst/>
            <a:gdLst>
              <a:gd name="connsiteX0" fmla="*/ 59635 w 8120270"/>
              <a:gd name="connsiteY0" fmla="*/ 0 h 4323521"/>
              <a:gd name="connsiteX1" fmla="*/ 8120270 w 8120270"/>
              <a:gd name="connsiteY1" fmla="*/ 0 h 4323521"/>
              <a:gd name="connsiteX2" fmla="*/ 8120270 w 8120270"/>
              <a:gd name="connsiteY2" fmla="*/ 1500808 h 4323521"/>
              <a:gd name="connsiteX3" fmla="*/ 1610139 w 8120270"/>
              <a:gd name="connsiteY3" fmla="*/ 1500808 h 4323521"/>
              <a:gd name="connsiteX4" fmla="*/ 1620078 w 8120270"/>
              <a:gd name="connsiteY4" fmla="*/ 4323521 h 4323521"/>
              <a:gd name="connsiteX5" fmla="*/ 0 w 8120270"/>
              <a:gd name="connsiteY5" fmla="*/ 4323521 h 4323521"/>
              <a:gd name="connsiteX6" fmla="*/ 59635 w 8120270"/>
              <a:gd name="connsiteY6" fmla="*/ 0 h 4323521"/>
              <a:gd name="connsiteX0" fmla="*/ 0 w 8120270"/>
              <a:gd name="connsiteY0" fmla="*/ 0 h 4323522"/>
              <a:gd name="connsiteX1" fmla="*/ 8120270 w 8120270"/>
              <a:gd name="connsiteY1" fmla="*/ 1 h 4323522"/>
              <a:gd name="connsiteX2" fmla="*/ 8120270 w 8120270"/>
              <a:gd name="connsiteY2" fmla="*/ 1500809 h 4323522"/>
              <a:gd name="connsiteX3" fmla="*/ 1610139 w 8120270"/>
              <a:gd name="connsiteY3" fmla="*/ 1500809 h 4323522"/>
              <a:gd name="connsiteX4" fmla="*/ 1620078 w 8120270"/>
              <a:gd name="connsiteY4" fmla="*/ 4323522 h 4323522"/>
              <a:gd name="connsiteX5" fmla="*/ 0 w 8120270"/>
              <a:gd name="connsiteY5" fmla="*/ 4323522 h 4323522"/>
              <a:gd name="connsiteX6" fmla="*/ 0 w 8120270"/>
              <a:gd name="connsiteY6" fmla="*/ 0 h 4323522"/>
              <a:gd name="connsiteX0" fmla="*/ 0 w 8120270"/>
              <a:gd name="connsiteY0" fmla="*/ 0 h 4323522"/>
              <a:gd name="connsiteX1" fmla="*/ 8120270 w 8120270"/>
              <a:gd name="connsiteY1" fmla="*/ 1 h 4323522"/>
              <a:gd name="connsiteX2" fmla="*/ 8120270 w 8120270"/>
              <a:gd name="connsiteY2" fmla="*/ 1500809 h 4323522"/>
              <a:gd name="connsiteX3" fmla="*/ 1655729 w 8120270"/>
              <a:gd name="connsiteY3" fmla="*/ 782807 h 4323522"/>
              <a:gd name="connsiteX4" fmla="*/ 1620078 w 8120270"/>
              <a:gd name="connsiteY4" fmla="*/ 4323522 h 4323522"/>
              <a:gd name="connsiteX5" fmla="*/ 0 w 8120270"/>
              <a:gd name="connsiteY5" fmla="*/ 4323522 h 4323522"/>
              <a:gd name="connsiteX6" fmla="*/ 0 w 8120270"/>
              <a:gd name="connsiteY6" fmla="*/ 0 h 4323522"/>
              <a:gd name="connsiteX0" fmla="*/ 0 w 8120270"/>
              <a:gd name="connsiteY0" fmla="*/ 0 h 4323522"/>
              <a:gd name="connsiteX1" fmla="*/ 8120270 w 8120270"/>
              <a:gd name="connsiteY1" fmla="*/ 1 h 4323522"/>
              <a:gd name="connsiteX2" fmla="*/ 8062680 w 8120270"/>
              <a:gd name="connsiteY2" fmla="*/ 782807 h 4323522"/>
              <a:gd name="connsiteX3" fmla="*/ 1655729 w 8120270"/>
              <a:gd name="connsiteY3" fmla="*/ 782807 h 4323522"/>
              <a:gd name="connsiteX4" fmla="*/ 1620078 w 8120270"/>
              <a:gd name="connsiteY4" fmla="*/ 4323522 h 4323522"/>
              <a:gd name="connsiteX5" fmla="*/ 0 w 8120270"/>
              <a:gd name="connsiteY5" fmla="*/ 4323522 h 4323522"/>
              <a:gd name="connsiteX6" fmla="*/ 0 w 8120270"/>
              <a:gd name="connsiteY6" fmla="*/ 0 h 4323522"/>
              <a:gd name="connsiteX0" fmla="*/ 0 w 8120270"/>
              <a:gd name="connsiteY0" fmla="*/ 0 h 4323522"/>
              <a:gd name="connsiteX1" fmla="*/ 8120270 w 8120270"/>
              <a:gd name="connsiteY1" fmla="*/ 1 h 4323522"/>
              <a:gd name="connsiteX2" fmla="*/ 8062680 w 8120270"/>
              <a:gd name="connsiteY2" fmla="*/ 782807 h 4323522"/>
              <a:gd name="connsiteX3" fmla="*/ 1583741 w 8120270"/>
              <a:gd name="connsiteY3" fmla="*/ 782807 h 4323522"/>
              <a:gd name="connsiteX4" fmla="*/ 1620078 w 8120270"/>
              <a:gd name="connsiteY4" fmla="*/ 4323522 h 4323522"/>
              <a:gd name="connsiteX5" fmla="*/ 0 w 8120270"/>
              <a:gd name="connsiteY5" fmla="*/ 4323522 h 4323522"/>
              <a:gd name="connsiteX6" fmla="*/ 0 w 8120270"/>
              <a:gd name="connsiteY6" fmla="*/ 0 h 4323522"/>
              <a:gd name="connsiteX0" fmla="*/ 0 w 8120270"/>
              <a:gd name="connsiteY0" fmla="*/ 0 h 4323522"/>
              <a:gd name="connsiteX1" fmla="*/ 8120270 w 8120270"/>
              <a:gd name="connsiteY1" fmla="*/ 1 h 4323522"/>
              <a:gd name="connsiteX2" fmla="*/ 8062680 w 8120270"/>
              <a:gd name="connsiteY2" fmla="*/ 782807 h 4323522"/>
              <a:gd name="connsiteX3" fmla="*/ 1295788 w 8120270"/>
              <a:gd name="connsiteY3" fmla="*/ 782807 h 4323522"/>
              <a:gd name="connsiteX4" fmla="*/ 1620078 w 8120270"/>
              <a:gd name="connsiteY4" fmla="*/ 4323522 h 4323522"/>
              <a:gd name="connsiteX5" fmla="*/ 0 w 8120270"/>
              <a:gd name="connsiteY5" fmla="*/ 4323522 h 4323522"/>
              <a:gd name="connsiteX6" fmla="*/ 0 w 8120270"/>
              <a:gd name="connsiteY6" fmla="*/ 0 h 4323522"/>
              <a:gd name="connsiteX0" fmla="*/ 0 w 8120270"/>
              <a:gd name="connsiteY0" fmla="*/ 0 h 4323522"/>
              <a:gd name="connsiteX1" fmla="*/ 8120270 w 8120270"/>
              <a:gd name="connsiteY1" fmla="*/ 1 h 4323522"/>
              <a:gd name="connsiteX2" fmla="*/ 8062680 w 8120270"/>
              <a:gd name="connsiteY2" fmla="*/ 782807 h 4323522"/>
              <a:gd name="connsiteX3" fmla="*/ 1295788 w 8120270"/>
              <a:gd name="connsiteY3" fmla="*/ 782807 h 4323522"/>
              <a:gd name="connsiteX4" fmla="*/ 1295788 w 8120270"/>
              <a:gd name="connsiteY4" fmla="*/ 4305441 h 4323522"/>
              <a:gd name="connsiteX5" fmla="*/ 0 w 8120270"/>
              <a:gd name="connsiteY5" fmla="*/ 4323522 h 4323522"/>
              <a:gd name="connsiteX6" fmla="*/ 0 w 8120270"/>
              <a:gd name="connsiteY6" fmla="*/ 0 h 4323522"/>
              <a:gd name="connsiteX0" fmla="*/ 96990 w 8120270"/>
              <a:gd name="connsiteY0" fmla="*/ 0 h 4334364"/>
              <a:gd name="connsiteX1" fmla="*/ 8120270 w 8120270"/>
              <a:gd name="connsiteY1" fmla="*/ 10843 h 4334364"/>
              <a:gd name="connsiteX2" fmla="*/ 8062680 w 8120270"/>
              <a:gd name="connsiteY2" fmla="*/ 793649 h 4334364"/>
              <a:gd name="connsiteX3" fmla="*/ 1295788 w 8120270"/>
              <a:gd name="connsiteY3" fmla="*/ 793649 h 4334364"/>
              <a:gd name="connsiteX4" fmla="*/ 1295788 w 8120270"/>
              <a:gd name="connsiteY4" fmla="*/ 4316283 h 4334364"/>
              <a:gd name="connsiteX5" fmla="*/ 0 w 8120270"/>
              <a:gd name="connsiteY5" fmla="*/ 4334364 h 4334364"/>
              <a:gd name="connsiteX6" fmla="*/ 96990 w 8120270"/>
              <a:gd name="connsiteY6" fmla="*/ 0 h 4334364"/>
              <a:gd name="connsiteX0" fmla="*/ 0 w 8023280"/>
              <a:gd name="connsiteY0" fmla="*/ 0 h 4316283"/>
              <a:gd name="connsiteX1" fmla="*/ 8023280 w 8023280"/>
              <a:gd name="connsiteY1" fmla="*/ 10843 h 4316283"/>
              <a:gd name="connsiteX2" fmla="*/ 7965690 w 8023280"/>
              <a:gd name="connsiteY2" fmla="*/ 793649 h 4316283"/>
              <a:gd name="connsiteX3" fmla="*/ 1198798 w 8023280"/>
              <a:gd name="connsiteY3" fmla="*/ 793649 h 4316283"/>
              <a:gd name="connsiteX4" fmla="*/ 1198798 w 8023280"/>
              <a:gd name="connsiteY4" fmla="*/ 4316283 h 4316283"/>
              <a:gd name="connsiteX5" fmla="*/ 22297 w 8023280"/>
              <a:gd name="connsiteY5" fmla="*/ 4164018 h 4316283"/>
              <a:gd name="connsiteX6" fmla="*/ 0 w 8023280"/>
              <a:gd name="connsiteY6" fmla="*/ 0 h 4316283"/>
              <a:gd name="connsiteX0" fmla="*/ 0 w 8023280"/>
              <a:gd name="connsiteY0" fmla="*/ 0 h 4164018"/>
              <a:gd name="connsiteX1" fmla="*/ 8023280 w 8023280"/>
              <a:gd name="connsiteY1" fmla="*/ 10843 h 4164018"/>
              <a:gd name="connsiteX2" fmla="*/ 7965690 w 8023280"/>
              <a:gd name="connsiteY2" fmla="*/ 793649 h 4164018"/>
              <a:gd name="connsiteX3" fmla="*/ 1198798 w 8023280"/>
              <a:gd name="connsiteY3" fmla="*/ 793649 h 4164018"/>
              <a:gd name="connsiteX4" fmla="*/ 1204001 w 8023280"/>
              <a:gd name="connsiteY4" fmla="*/ 4145937 h 4164018"/>
              <a:gd name="connsiteX5" fmla="*/ 22297 w 8023280"/>
              <a:gd name="connsiteY5" fmla="*/ 4164018 h 4164018"/>
              <a:gd name="connsiteX6" fmla="*/ 0 w 8023280"/>
              <a:gd name="connsiteY6" fmla="*/ 0 h 4164018"/>
              <a:gd name="connsiteX0" fmla="*/ 0 w 8023280"/>
              <a:gd name="connsiteY0" fmla="*/ 0 h 4194427"/>
              <a:gd name="connsiteX1" fmla="*/ 8023280 w 8023280"/>
              <a:gd name="connsiteY1" fmla="*/ 10843 h 4194427"/>
              <a:gd name="connsiteX2" fmla="*/ 7965690 w 8023280"/>
              <a:gd name="connsiteY2" fmla="*/ 793649 h 4194427"/>
              <a:gd name="connsiteX3" fmla="*/ 1198798 w 8023280"/>
              <a:gd name="connsiteY3" fmla="*/ 793649 h 4194427"/>
              <a:gd name="connsiteX4" fmla="*/ 1215149 w 8023280"/>
              <a:gd name="connsiteY4" fmla="*/ 4194427 h 4194427"/>
              <a:gd name="connsiteX5" fmla="*/ 22297 w 8023280"/>
              <a:gd name="connsiteY5" fmla="*/ 4164018 h 4194427"/>
              <a:gd name="connsiteX6" fmla="*/ 0 w 8023280"/>
              <a:gd name="connsiteY6" fmla="*/ 0 h 4194427"/>
              <a:gd name="connsiteX0" fmla="*/ 0 w 8023280"/>
              <a:gd name="connsiteY0" fmla="*/ 0 h 4164018"/>
              <a:gd name="connsiteX1" fmla="*/ 8023280 w 8023280"/>
              <a:gd name="connsiteY1" fmla="*/ 10843 h 4164018"/>
              <a:gd name="connsiteX2" fmla="*/ 7965690 w 8023280"/>
              <a:gd name="connsiteY2" fmla="*/ 793649 h 4164018"/>
              <a:gd name="connsiteX3" fmla="*/ 1198798 w 8023280"/>
              <a:gd name="connsiteY3" fmla="*/ 793649 h 4164018"/>
              <a:gd name="connsiteX4" fmla="*/ 1215149 w 8023280"/>
              <a:gd name="connsiteY4" fmla="*/ 4145936 h 4164018"/>
              <a:gd name="connsiteX5" fmla="*/ 22297 w 8023280"/>
              <a:gd name="connsiteY5" fmla="*/ 4164018 h 4164018"/>
              <a:gd name="connsiteX6" fmla="*/ 0 w 8023280"/>
              <a:gd name="connsiteY6" fmla="*/ 0 h 4164018"/>
              <a:gd name="connsiteX0" fmla="*/ 0 w 8023280"/>
              <a:gd name="connsiteY0" fmla="*/ 0 h 4182304"/>
              <a:gd name="connsiteX1" fmla="*/ 8023280 w 8023280"/>
              <a:gd name="connsiteY1" fmla="*/ 10843 h 4182304"/>
              <a:gd name="connsiteX2" fmla="*/ 7965690 w 8023280"/>
              <a:gd name="connsiteY2" fmla="*/ 793649 h 4182304"/>
              <a:gd name="connsiteX3" fmla="*/ 1198798 w 8023280"/>
              <a:gd name="connsiteY3" fmla="*/ 793649 h 4182304"/>
              <a:gd name="connsiteX4" fmla="*/ 1215149 w 8023280"/>
              <a:gd name="connsiteY4" fmla="*/ 4182304 h 4182304"/>
              <a:gd name="connsiteX5" fmla="*/ 22297 w 8023280"/>
              <a:gd name="connsiteY5" fmla="*/ 4164018 h 4182304"/>
              <a:gd name="connsiteX6" fmla="*/ 0 w 8023280"/>
              <a:gd name="connsiteY6" fmla="*/ 0 h 4182304"/>
              <a:gd name="connsiteX0" fmla="*/ 0 w 8023280"/>
              <a:gd name="connsiteY0" fmla="*/ 0 h 4164018"/>
              <a:gd name="connsiteX1" fmla="*/ 8023280 w 8023280"/>
              <a:gd name="connsiteY1" fmla="*/ 10843 h 4164018"/>
              <a:gd name="connsiteX2" fmla="*/ 7965690 w 8023280"/>
              <a:gd name="connsiteY2" fmla="*/ 793649 h 4164018"/>
              <a:gd name="connsiteX3" fmla="*/ 1198798 w 8023280"/>
              <a:gd name="connsiteY3" fmla="*/ 793649 h 4164018"/>
              <a:gd name="connsiteX4" fmla="*/ 1204001 w 8023280"/>
              <a:gd name="connsiteY4" fmla="*/ 4145936 h 4164018"/>
              <a:gd name="connsiteX5" fmla="*/ 22297 w 8023280"/>
              <a:gd name="connsiteY5" fmla="*/ 4164018 h 4164018"/>
              <a:gd name="connsiteX6" fmla="*/ 0 w 8023280"/>
              <a:gd name="connsiteY6" fmla="*/ 0 h 4164018"/>
              <a:gd name="connsiteX0" fmla="*/ 0 w 8023280"/>
              <a:gd name="connsiteY0" fmla="*/ 0 h 4159723"/>
              <a:gd name="connsiteX1" fmla="*/ 8023280 w 8023280"/>
              <a:gd name="connsiteY1" fmla="*/ 10843 h 4159723"/>
              <a:gd name="connsiteX2" fmla="*/ 7965690 w 8023280"/>
              <a:gd name="connsiteY2" fmla="*/ 793649 h 4159723"/>
              <a:gd name="connsiteX3" fmla="*/ 1198798 w 8023280"/>
              <a:gd name="connsiteY3" fmla="*/ 793649 h 4159723"/>
              <a:gd name="connsiteX4" fmla="*/ 1204001 w 8023280"/>
              <a:gd name="connsiteY4" fmla="*/ 4145936 h 4159723"/>
              <a:gd name="connsiteX5" fmla="*/ 46986 w 8023280"/>
              <a:gd name="connsiteY5" fmla="*/ 4159723 h 4159723"/>
              <a:gd name="connsiteX6" fmla="*/ 0 w 8023280"/>
              <a:gd name="connsiteY6" fmla="*/ 0 h 4159723"/>
              <a:gd name="connsiteX0" fmla="*/ 0 w 8023280"/>
              <a:gd name="connsiteY0" fmla="*/ 0 h 4149368"/>
              <a:gd name="connsiteX1" fmla="*/ 8023280 w 8023280"/>
              <a:gd name="connsiteY1" fmla="*/ 10843 h 4149368"/>
              <a:gd name="connsiteX2" fmla="*/ 7965690 w 8023280"/>
              <a:gd name="connsiteY2" fmla="*/ 793649 h 4149368"/>
              <a:gd name="connsiteX3" fmla="*/ 1198798 w 8023280"/>
              <a:gd name="connsiteY3" fmla="*/ 793649 h 4149368"/>
              <a:gd name="connsiteX4" fmla="*/ 1204001 w 8023280"/>
              <a:gd name="connsiteY4" fmla="*/ 4145936 h 4149368"/>
              <a:gd name="connsiteX5" fmla="*/ 43812 w 8023280"/>
              <a:gd name="connsiteY5" fmla="*/ 4149368 h 4149368"/>
              <a:gd name="connsiteX6" fmla="*/ 0 w 8023280"/>
              <a:gd name="connsiteY6" fmla="*/ 0 h 4149368"/>
              <a:gd name="connsiteX0" fmla="*/ 0 w 8023280"/>
              <a:gd name="connsiteY0" fmla="*/ 0 h 4145936"/>
              <a:gd name="connsiteX1" fmla="*/ 8023280 w 8023280"/>
              <a:gd name="connsiteY1" fmla="*/ 10843 h 4145936"/>
              <a:gd name="connsiteX2" fmla="*/ 7965690 w 8023280"/>
              <a:gd name="connsiteY2" fmla="*/ 793649 h 4145936"/>
              <a:gd name="connsiteX3" fmla="*/ 1198798 w 8023280"/>
              <a:gd name="connsiteY3" fmla="*/ 793649 h 4145936"/>
              <a:gd name="connsiteX4" fmla="*/ 1204001 w 8023280"/>
              <a:gd name="connsiteY4" fmla="*/ 4145936 h 4145936"/>
              <a:gd name="connsiteX5" fmla="*/ 40638 w 8023280"/>
              <a:gd name="connsiteY5" fmla="*/ 4139013 h 4145936"/>
              <a:gd name="connsiteX6" fmla="*/ 0 w 8023280"/>
              <a:gd name="connsiteY6" fmla="*/ 0 h 4145936"/>
              <a:gd name="connsiteX0" fmla="*/ 0 w 7965690"/>
              <a:gd name="connsiteY0" fmla="*/ 0 h 4145936"/>
              <a:gd name="connsiteX1" fmla="*/ 7965690 w 7965690"/>
              <a:gd name="connsiteY1" fmla="*/ 10844 h 4145936"/>
              <a:gd name="connsiteX2" fmla="*/ 7965690 w 7965690"/>
              <a:gd name="connsiteY2" fmla="*/ 793649 h 4145936"/>
              <a:gd name="connsiteX3" fmla="*/ 1198798 w 7965690"/>
              <a:gd name="connsiteY3" fmla="*/ 793649 h 4145936"/>
              <a:gd name="connsiteX4" fmla="*/ 1204001 w 7965690"/>
              <a:gd name="connsiteY4" fmla="*/ 4145936 h 4145936"/>
              <a:gd name="connsiteX5" fmla="*/ 40638 w 7965690"/>
              <a:gd name="connsiteY5" fmla="*/ 4139013 h 4145936"/>
              <a:gd name="connsiteX6" fmla="*/ 0 w 7965690"/>
              <a:gd name="connsiteY6" fmla="*/ 0 h 414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5690" h="4145936">
                <a:moveTo>
                  <a:pt x="0" y="0"/>
                </a:moveTo>
                <a:lnTo>
                  <a:pt x="7965690" y="10844"/>
                </a:lnTo>
                <a:lnTo>
                  <a:pt x="7965690" y="793649"/>
                </a:lnTo>
                <a:lnTo>
                  <a:pt x="1198798" y="793649"/>
                </a:lnTo>
                <a:cubicBezTo>
                  <a:pt x="1200532" y="1911078"/>
                  <a:pt x="1202267" y="3028507"/>
                  <a:pt x="1204001" y="4145936"/>
                </a:cubicBezTo>
                <a:lnTo>
                  <a:pt x="40638" y="4139013"/>
                </a:lnTo>
                <a:lnTo>
                  <a:pt x="0" y="0"/>
                </a:lnTo>
                <a:close/>
              </a:path>
            </a:pathLst>
          </a:custGeom>
          <a:noFill/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Pfeil nach links und rechts 8"/>
          <p:cNvSpPr/>
          <p:nvPr/>
        </p:nvSpPr>
        <p:spPr>
          <a:xfrm>
            <a:off x="1979613" y="3213100"/>
            <a:ext cx="6696075" cy="6477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Pfeil nach links und rechts 12"/>
          <p:cNvSpPr/>
          <p:nvPr/>
        </p:nvSpPr>
        <p:spPr>
          <a:xfrm rot="16200000">
            <a:off x="4003675" y="3357563"/>
            <a:ext cx="2952750" cy="6477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Foliennummernplatzhalter 3"/>
          <p:cNvSpPr txBox="1">
            <a:spLocks/>
          </p:cNvSpPr>
          <p:nvPr/>
        </p:nvSpPr>
        <p:spPr>
          <a:xfrm>
            <a:off x="6553200" y="6448425"/>
            <a:ext cx="2281238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824F67-871F-4BEE-92A7-2FE50ADCB3D4}" type="slidenum">
              <a:rPr lang="de-DE"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de-DE" sz="14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Fußzeilenplatzhalter 4"/>
          <p:cNvSpPr txBox="1">
            <a:spLocks/>
          </p:cNvSpPr>
          <p:nvPr/>
        </p:nvSpPr>
        <p:spPr>
          <a:xfrm>
            <a:off x="900113" y="6519863"/>
            <a:ext cx="5472112" cy="22225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Stand 22.05.2013 </a:t>
            </a:r>
            <a:r>
              <a:rPr lang="en-US" sz="1400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Fachreferat</a:t>
            </a:r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313 MSW </a:t>
            </a:r>
            <a:endParaRPr lang="de-DE" sz="1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DJP_SW19 im Fok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916832"/>
            <a:ext cx="6768752" cy="4342442"/>
          </a:xfrm>
          <a:prstGeom prst="rect">
            <a:avLst/>
          </a:prstGeom>
        </p:spPr>
      </p:pic>
      <p:sp>
        <p:nvSpPr>
          <p:cNvPr id="2355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1800" smtClean="0">
                <a:latin typeface="Arial" charset="0"/>
                <a:cs typeface="Arial" charset="0"/>
              </a:rPr>
              <a:t>DJP - Erste Ebene: Technische Handhabung (2/3)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F2934-94E1-40ED-A354-1519B5637A5E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827088" y="1341438"/>
            <a:ext cx="7921625" cy="64611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/>
              <a:t>1. Möglichkeit durch Scrollen nach rechts: </a:t>
            </a:r>
            <a:r>
              <a:rPr lang="de-DE" dirty="0"/>
              <a:t>Direktzugriff auf Schulwoche 17, z.B. für eine Ansicht des Zeitraums zwischen SW 19 und SW 32 mit Halbjahreswechsel.</a:t>
            </a:r>
          </a:p>
        </p:txBody>
      </p:sp>
      <p:sp>
        <p:nvSpPr>
          <p:cNvPr id="8" name="Rechteckige Legende 7"/>
          <p:cNvSpPr/>
          <p:nvPr/>
        </p:nvSpPr>
        <p:spPr>
          <a:xfrm>
            <a:off x="2987799" y="2565400"/>
            <a:ext cx="4032473" cy="3671912"/>
          </a:xfrm>
          <a:prstGeom prst="wedgeRectCallout">
            <a:avLst>
              <a:gd name="adj1" fmla="val 8349"/>
              <a:gd name="adj2" fmla="val -66284"/>
            </a:avLst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 l="1660" t="4922" r="33588" b="58656"/>
          <a:stretch>
            <a:fillRect/>
          </a:stretch>
        </p:blipFill>
        <p:spPr bwMode="auto">
          <a:xfrm>
            <a:off x="539750" y="2840038"/>
            <a:ext cx="8424863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1800" smtClean="0">
                <a:latin typeface="Arial" charset="0"/>
                <a:cs typeface="Arial" charset="0"/>
              </a:rPr>
              <a:t>DJP - Erste Ebene: Technische Handhabung (3/3)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7C382-8790-4E51-8089-A1003E8B5BB5}" type="slidenum">
              <a:rPr lang="de-DE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8" name="Rechteckige Legende 7"/>
          <p:cNvSpPr/>
          <p:nvPr/>
        </p:nvSpPr>
        <p:spPr>
          <a:xfrm>
            <a:off x="323850" y="3500438"/>
            <a:ext cx="8640763" cy="781050"/>
          </a:xfrm>
          <a:prstGeom prst="wedgeRectCallout">
            <a:avLst>
              <a:gd name="adj1" fmla="val -33264"/>
              <a:gd name="adj2" fmla="val -208186"/>
            </a:avLst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331913" y="1484313"/>
            <a:ext cx="6696075" cy="70802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/>
              <a:t>2. Möglichkeit durch Scrollen nach unten: </a:t>
            </a:r>
            <a:r>
              <a:rPr lang="de-DE" sz="2000" dirty="0"/>
              <a:t>Direkter Inhaltsbezug in erster Position unter der Schulwoche.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476375" y="5686425"/>
            <a:ext cx="6696075" cy="4000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Eine Kombination beider Möglichkeiten besteht natürlich.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E90B88-3444-42F5-9587-BEA1A840339E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2560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Ende der Präsentation.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Vielen Dank für Ihre Aufmerksamkeit.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BE5377-D5CD-4662-A411-0C84A1B38382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5123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solidFill>
                  <a:srgbClr val="000000"/>
                </a:solidFill>
                <a:latin typeface="Arial" charset="0"/>
                <a:cs typeface="Arial" charset="0"/>
              </a:rPr>
              <a:t>Begriffserläuterung</a:t>
            </a:r>
            <a:endParaRPr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899592" y="1196751"/>
          <a:ext cx="7272808" cy="5250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liennummernplatzhalter 3"/>
          <p:cNvSpPr txBox="1">
            <a:spLocks/>
          </p:cNvSpPr>
          <p:nvPr/>
        </p:nvSpPr>
        <p:spPr>
          <a:xfrm>
            <a:off x="6553200" y="6448425"/>
            <a:ext cx="2281238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0AEC0F-13BF-4D47-B3D6-42BE63D29D04}" type="slidenum">
              <a:rPr lang="de-DE"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de-DE" sz="14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 </a:t>
            </a:r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051050" y="1987550"/>
            <a:ext cx="4608513" cy="3046413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1. Teil: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Inhaltliche Beschreibung der 1. Ebene der kompetenzorientierten Didaktischen Jahresplanung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 r="47567" b="16026"/>
          <a:stretch>
            <a:fillRect/>
          </a:stretch>
        </p:blipFill>
        <p:spPr bwMode="auto">
          <a:xfrm>
            <a:off x="323528" y="1844824"/>
            <a:ext cx="8604448" cy="44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DJP - Erste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E51C5A-7B7E-4ABC-B0BC-C595256AE915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7173" name="Rechteck 8"/>
          <p:cNvSpPr>
            <a:spLocks noChangeArrowheads="1"/>
          </p:cNvSpPr>
          <p:nvPr/>
        </p:nvSpPr>
        <p:spPr bwMode="auto">
          <a:xfrm>
            <a:off x="1835150" y="1341438"/>
            <a:ext cx="43259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dirty="0"/>
              <a:t>DJP Ansicht HBFS Unterstufe</a:t>
            </a:r>
          </a:p>
        </p:txBody>
      </p:sp>
      <p:sp>
        <p:nvSpPr>
          <p:cNvPr id="12" name="Rechteck 11"/>
          <p:cNvSpPr/>
          <p:nvPr/>
        </p:nvSpPr>
        <p:spPr>
          <a:xfrm>
            <a:off x="1115616" y="4005064"/>
            <a:ext cx="7848600" cy="11695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chemeClr val="tx1"/>
                </a:solidFill>
              </a:rPr>
              <a:t>Die Übersicht setzt sich fort mit den weiteren Unterrichtsinhalten/ Fächern (s. Vorlage in der Datei des Tabellenkalkulationsprogramms).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chemeClr val="tx1"/>
                </a:solidFill>
              </a:rPr>
              <a:t>In dieser Matrix sind in der unter </a:t>
            </a:r>
            <a:r>
              <a:rPr lang="de-DE" sz="1400" b="1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de-DE" sz="1400" b="1" dirty="0">
                <a:solidFill>
                  <a:schemeClr val="tx1"/>
                </a:solidFill>
                <a:hlinkClick r:id="rId4"/>
              </a:rPr>
              <a:t>://www.schulsport-nrw.de/index.php?id=</a:t>
            </a:r>
            <a:r>
              <a:rPr lang="de-DE" sz="1400" b="1" dirty="0" smtClean="0">
                <a:solidFill>
                  <a:schemeClr val="tx1"/>
                </a:solidFill>
                <a:hlinkClick r:id="rId4"/>
              </a:rPr>
              <a:t>20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endParaRPr lang="de-DE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chemeClr val="tx1"/>
                </a:solidFill>
              </a:rPr>
              <a:t>abgelegten Vorlage einer DJP alle Fächer aufgeführt. Diese Vorlage kann auch noch geändert oder ergänzt werden. Das Tabellenblatt 1 bezieht sich auf die Unterstufe; das Tabellenblatt 2 auf die Oberstufe.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3" cstate="print"/>
          <a:srcRect r="47567" b="16026"/>
          <a:stretch>
            <a:fillRect/>
          </a:stretch>
        </p:blipFill>
        <p:spPr bwMode="auto">
          <a:xfrm>
            <a:off x="251520" y="1628800"/>
            <a:ext cx="8604448" cy="44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DJP - Erste Ebene: Charakteristika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0E453B-2246-4559-9B7B-BC6B790E6054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grpSp>
        <p:nvGrpSpPr>
          <p:cNvPr id="30" name="Gruppieren 29"/>
          <p:cNvGrpSpPr>
            <a:grpSpLocks/>
          </p:cNvGrpSpPr>
          <p:nvPr/>
        </p:nvGrpSpPr>
        <p:grpSpPr bwMode="auto">
          <a:xfrm>
            <a:off x="4067175" y="1341438"/>
            <a:ext cx="3961209" cy="3240087"/>
            <a:chOff x="4067944" y="1340768"/>
            <a:chExt cx="3960029" cy="3240360"/>
          </a:xfrm>
        </p:grpSpPr>
        <p:sp>
          <p:nvSpPr>
            <p:cNvPr id="10" name="Abgerundetes Rechteck 9"/>
            <p:cNvSpPr/>
            <p:nvPr/>
          </p:nvSpPr>
          <p:spPr>
            <a:xfrm>
              <a:off x="5724800" y="1340768"/>
              <a:ext cx="1728273" cy="57631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b="1" dirty="0">
                  <a:solidFill>
                    <a:schemeClr val="tx1"/>
                  </a:solidFill>
                </a:rPr>
                <a:t>Jahresaktuelle Meilensteine</a:t>
              </a:r>
            </a:p>
          </p:txBody>
        </p:sp>
        <p:cxnSp>
          <p:nvCxnSpPr>
            <p:cNvPr id="13" name="Gerade Verbindung mit Pfeil 12"/>
            <p:cNvCxnSpPr>
              <a:stCxn id="10" idx="2"/>
            </p:cNvCxnSpPr>
            <p:nvPr/>
          </p:nvCxnSpPr>
          <p:spPr>
            <a:xfrm flipH="1">
              <a:off x="4067944" y="1917079"/>
              <a:ext cx="2520199" cy="2664049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>
              <a:stCxn id="10" idx="2"/>
            </p:cNvCxnSpPr>
            <p:nvPr/>
          </p:nvCxnSpPr>
          <p:spPr>
            <a:xfrm flipH="1">
              <a:off x="6444269" y="1917079"/>
              <a:ext cx="144668" cy="1871498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stCxn id="10" idx="2"/>
            </p:cNvCxnSpPr>
            <p:nvPr/>
          </p:nvCxnSpPr>
          <p:spPr>
            <a:xfrm>
              <a:off x="6588937" y="1917079"/>
              <a:ext cx="1439036" cy="215174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5" name="Gruppieren 24"/>
          <p:cNvGrpSpPr>
            <a:grpSpLocks/>
          </p:cNvGrpSpPr>
          <p:nvPr/>
        </p:nvGrpSpPr>
        <p:grpSpPr bwMode="auto">
          <a:xfrm>
            <a:off x="250825" y="1341437"/>
            <a:ext cx="1768475" cy="1007442"/>
            <a:chOff x="3501481" y="1340768"/>
            <a:chExt cx="1728192" cy="1008021"/>
          </a:xfrm>
        </p:grpSpPr>
        <p:sp>
          <p:nvSpPr>
            <p:cNvPr id="26" name="Abgerundetes Rechteck 25"/>
            <p:cNvSpPr/>
            <p:nvPr/>
          </p:nvSpPr>
          <p:spPr>
            <a:xfrm>
              <a:off x="3501481" y="1340768"/>
              <a:ext cx="1728192" cy="57659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b="1" dirty="0">
                  <a:solidFill>
                    <a:schemeClr val="tx1"/>
                  </a:solidFill>
                </a:rPr>
                <a:t>Inhalte je Fach</a:t>
              </a:r>
            </a:p>
          </p:txBody>
        </p:sp>
        <p:cxnSp>
          <p:nvCxnSpPr>
            <p:cNvPr id="27" name="Gerade Verbindung mit Pfeil 26"/>
            <p:cNvCxnSpPr>
              <a:stCxn id="26" idx="2"/>
            </p:cNvCxnSpPr>
            <p:nvPr/>
          </p:nvCxnSpPr>
          <p:spPr>
            <a:xfrm flipH="1">
              <a:off x="4135470" y="1917361"/>
              <a:ext cx="230107" cy="431428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>
            <a:grpSpLocks/>
          </p:cNvGrpSpPr>
          <p:nvPr/>
        </p:nvGrpSpPr>
        <p:grpSpPr bwMode="auto">
          <a:xfrm>
            <a:off x="1763689" y="1341438"/>
            <a:ext cx="3456012" cy="1582737"/>
            <a:chOff x="4787906" y="1340768"/>
            <a:chExt cx="3456502" cy="1584176"/>
          </a:xfrm>
        </p:grpSpPr>
        <p:sp>
          <p:nvSpPr>
            <p:cNvPr id="38" name="Abgerundetes Rechteck 37"/>
            <p:cNvSpPr/>
            <p:nvPr/>
          </p:nvSpPr>
          <p:spPr>
            <a:xfrm>
              <a:off x="5796136" y="1340768"/>
              <a:ext cx="2448272" cy="57678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b="1" dirty="0">
                  <a:solidFill>
                    <a:schemeClr val="tx1"/>
                  </a:solidFill>
                </a:rPr>
                <a:t>Handlungsfelder farblich unterschieden</a:t>
              </a:r>
            </a:p>
          </p:txBody>
        </p:sp>
        <p:cxnSp>
          <p:nvCxnSpPr>
            <p:cNvPr id="39" name="Gerade Verbindung mit Pfeil 38"/>
            <p:cNvCxnSpPr>
              <a:stCxn id="38" idx="2"/>
            </p:cNvCxnSpPr>
            <p:nvPr/>
          </p:nvCxnSpPr>
          <p:spPr>
            <a:xfrm flipH="1">
              <a:off x="4787906" y="1917554"/>
              <a:ext cx="2232367" cy="431572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>
              <a:stCxn id="38" idx="2"/>
            </p:cNvCxnSpPr>
            <p:nvPr/>
          </p:nvCxnSpPr>
          <p:spPr>
            <a:xfrm>
              <a:off x="7020272" y="1917554"/>
              <a:ext cx="1152689" cy="1007390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>
            <a:grpSpLocks/>
          </p:cNvGrpSpPr>
          <p:nvPr/>
        </p:nvGrpSpPr>
        <p:grpSpPr bwMode="auto">
          <a:xfrm>
            <a:off x="287338" y="3356992"/>
            <a:ext cx="2555875" cy="2205608"/>
            <a:chOff x="5364088" y="-288603"/>
            <a:chExt cx="2555776" cy="2205435"/>
          </a:xfrm>
        </p:grpSpPr>
        <p:sp>
          <p:nvSpPr>
            <p:cNvPr id="52" name="Abgerundetes Rechteck 51"/>
            <p:cNvSpPr/>
            <p:nvPr/>
          </p:nvSpPr>
          <p:spPr>
            <a:xfrm>
              <a:off x="5364088" y="1340615"/>
              <a:ext cx="2555776" cy="57621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b="1" dirty="0">
                  <a:solidFill>
                    <a:schemeClr val="tx1"/>
                  </a:solidFill>
                </a:rPr>
                <a:t>Lernsituationen farblich ausdifferenziert</a:t>
              </a:r>
            </a:p>
          </p:txBody>
        </p:sp>
        <p:cxnSp>
          <p:nvCxnSpPr>
            <p:cNvPr id="53" name="Gerade Verbindung mit Pfeil 52"/>
            <p:cNvCxnSpPr>
              <a:stCxn id="52" idx="0"/>
            </p:cNvCxnSpPr>
            <p:nvPr/>
          </p:nvCxnSpPr>
          <p:spPr>
            <a:xfrm flipV="1">
              <a:off x="6641976" y="935834"/>
              <a:ext cx="557191" cy="404781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4" name="Gerade Verbindung mit Pfeil 53"/>
            <p:cNvCxnSpPr>
              <a:stCxn id="52" idx="0"/>
            </p:cNvCxnSpPr>
            <p:nvPr/>
          </p:nvCxnSpPr>
          <p:spPr>
            <a:xfrm flipV="1">
              <a:off x="6641976" y="-288603"/>
              <a:ext cx="54394" cy="1629218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>
              <a:stCxn id="52" idx="0"/>
            </p:cNvCxnSpPr>
            <p:nvPr/>
          </p:nvCxnSpPr>
          <p:spPr>
            <a:xfrm flipV="1">
              <a:off x="6641976" y="-216601"/>
              <a:ext cx="846451" cy="1557216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3" name="Rechteck 22"/>
          <p:cNvSpPr/>
          <p:nvPr/>
        </p:nvSpPr>
        <p:spPr>
          <a:xfrm>
            <a:off x="3348038" y="4802188"/>
            <a:ext cx="5400675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</a:rPr>
              <a:t>Eine Vorlage für die Dokumentation einer Lernsituation kann unter </a:t>
            </a:r>
            <a:r>
              <a:rPr lang="de-DE" sz="1600" b="1" dirty="0">
                <a:solidFill>
                  <a:schemeClr val="tx1"/>
                </a:solidFill>
                <a:hlinkClick r:id="rId4"/>
              </a:rPr>
              <a:t>http://www.schulsport-nrw.de/index.php?id</a:t>
            </a:r>
            <a:r>
              <a:rPr lang="de-DE" sz="1600" b="1">
                <a:solidFill>
                  <a:schemeClr val="tx1"/>
                </a:solidFill>
                <a:hlinkClick r:id="rId4"/>
              </a:rPr>
              <a:t>=</a:t>
            </a:r>
            <a:r>
              <a:rPr lang="de-DE" sz="1600" b="1">
                <a:solidFill>
                  <a:schemeClr val="tx1"/>
                </a:solidFill>
                <a:hlinkClick r:id="rId4"/>
              </a:rPr>
              <a:t>20</a:t>
            </a:r>
            <a:r>
              <a:rPr lang="de-DE" sz="1600" b="1">
                <a:solidFill>
                  <a:schemeClr val="tx1"/>
                </a:solidFill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</a:rPr>
              <a:t>abgerufen werden.</a:t>
            </a: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19672" y="5562006"/>
            <a:ext cx="0" cy="315266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051050" y="1987550"/>
            <a:ext cx="4321175" cy="3170238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2. Teil: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Beschreibung des Zusammenhangs von 1. und 2. Ebene der DJP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/>
          <a:srcRect b="38593"/>
          <a:stretch>
            <a:fillRect/>
          </a:stretch>
        </p:blipFill>
        <p:spPr bwMode="auto">
          <a:xfrm>
            <a:off x="795338" y="1762125"/>
            <a:ext cx="8024812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2. Ebene: Verknüpfung mit 1.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58BABE-0F50-4B5D-AE5F-E85F48723CA4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588125" y="1557338"/>
            <a:ext cx="2376488" cy="44005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Über den Hyperlink gelangt man auf die 2. Ebene, der Ebene der Konkretisierung, d.h.  zur Dokumentation zugrunde liegender Lernsituationen, hier </a:t>
            </a:r>
            <a:r>
              <a:rPr lang="de-DE" sz="2000" b="1" dirty="0"/>
              <a:t>LS 1.2 </a:t>
            </a:r>
            <a:r>
              <a:rPr lang="de-DE" sz="2000" dirty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/>
              <a:t>Ziel: </a:t>
            </a:r>
            <a:r>
              <a:rPr lang="de-DE" sz="2000" dirty="0"/>
              <a:t>Eine mögliche Verknüpfung mit den Ergebnissen der Berufskollegs auf regionaler Ebene</a:t>
            </a:r>
          </a:p>
        </p:txBody>
      </p:sp>
      <p:sp>
        <p:nvSpPr>
          <p:cNvPr id="15" name="Rechteckige Legende 14"/>
          <p:cNvSpPr/>
          <p:nvPr/>
        </p:nvSpPr>
        <p:spPr>
          <a:xfrm>
            <a:off x="3923928" y="3212976"/>
            <a:ext cx="1152128" cy="360040"/>
          </a:xfrm>
          <a:prstGeom prst="wedgeRectCallout">
            <a:avLst>
              <a:gd name="adj1" fmla="val 144377"/>
              <a:gd name="adj2" fmla="val -6242"/>
            </a:avLst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hteckige Legende 15"/>
          <p:cNvSpPr/>
          <p:nvPr/>
        </p:nvSpPr>
        <p:spPr>
          <a:xfrm>
            <a:off x="3923928" y="3789040"/>
            <a:ext cx="1152128" cy="360040"/>
          </a:xfrm>
          <a:prstGeom prst="wedgeRectCallout">
            <a:avLst>
              <a:gd name="adj1" fmla="val 148191"/>
              <a:gd name="adj2" fmla="val -134679"/>
            </a:avLst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hteckige Legende 16"/>
          <p:cNvSpPr/>
          <p:nvPr/>
        </p:nvSpPr>
        <p:spPr>
          <a:xfrm>
            <a:off x="3923928" y="4365104"/>
            <a:ext cx="1152128" cy="360040"/>
          </a:xfrm>
          <a:prstGeom prst="wedgeRectCallout">
            <a:avLst>
              <a:gd name="adj1" fmla="val 154137"/>
              <a:gd name="adj2" fmla="val -281635"/>
            </a:avLst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hteckige Legende 17"/>
          <p:cNvSpPr/>
          <p:nvPr/>
        </p:nvSpPr>
        <p:spPr>
          <a:xfrm>
            <a:off x="3923928" y="5013176"/>
            <a:ext cx="1152128" cy="360040"/>
          </a:xfrm>
          <a:prstGeom prst="wedgeRectCallout">
            <a:avLst>
              <a:gd name="adj1" fmla="val 160164"/>
              <a:gd name="adj2" fmla="val -451034"/>
            </a:avLst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ige Legende 10"/>
          <p:cNvSpPr/>
          <p:nvPr/>
        </p:nvSpPr>
        <p:spPr>
          <a:xfrm>
            <a:off x="3491880" y="5661248"/>
            <a:ext cx="1512168" cy="360040"/>
          </a:xfrm>
          <a:prstGeom prst="wedgeRectCallout">
            <a:avLst>
              <a:gd name="adj1" fmla="val 137166"/>
              <a:gd name="adj2" fmla="val -625354"/>
            </a:avLst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/>
          <a:srcRect r="40637" b="37482"/>
          <a:stretch>
            <a:fillRect/>
          </a:stretch>
        </p:blipFill>
        <p:spPr bwMode="auto">
          <a:xfrm>
            <a:off x="863600" y="1773238"/>
            <a:ext cx="83169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C2B32-422F-4903-8F96-1B1582CEA9A0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00113" y="6519863"/>
            <a:ext cx="5472112" cy="222250"/>
          </a:xfrm>
        </p:spPr>
        <p:txBody>
          <a:bodyPr/>
          <a:lstStyle/>
          <a:p>
            <a:pPr>
              <a:defRPr/>
            </a:pPr>
            <a:r>
              <a:rPr lang="en-US"/>
              <a:t>Stand 22.05.2013 </a:t>
            </a:r>
            <a:r>
              <a:rPr lang="en-US" err="1"/>
              <a:t>Fachreferat</a:t>
            </a:r>
            <a:r>
              <a:rPr lang="en-US"/>
              <a:t> 313 MSW </a:t>
            </a:r>
            <a:endParaRPr lang="de-DE"/>
          </a:p>
        </p:txBody>
      </p:sp>
      <p:grpSp>
        <p:nvGrpSpPr>
          <p:cNvPr id="11269" name="Gruppieren 11"/>
          <p:cNvGrpSpPr>
            <a:grpSpLocks/>
          </p:cNvGrpSpPr>
          <p:nvPr/>
        </p:nvGrpSpPr>
        <p:grpSpPr bwMode="auto">
          <a:xfrm>
            <a:off x="4787900" y="1557338"/>
            <a:ext cx="4176713" cy="4284662"/>
            <a:chOff x="4788024" y="1556792"/>
            <a:chExt cx="4176464" cy="4285789"/>
          </a:xfrm>
        </p:grpSpPr>
        <p:sp>
          <p:nvSpPr>
            <p:cNvPr id="9" name="Textfeld 8"/>
            <p:cNvSpPr txBox="1"/>
            <p:nvPr/>
          </p:nvSpPr>
          <p:spPr>
            <a:xfrm>
              <a:off x="6588142" y="1556792"/>
              <a:ext cx="2376346" cy="4285789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lnSpc>
                  <a:spcPts val="1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000" b="1" dirty="0"/>
                <a:t>Technische Umsetzungs-alternativen:</a:t>
              </a:r>
            </a:p>
            <a:p>
              <a:pPr marL="177800" indent="-177800" fontAlgn="auto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de-DE" sz="2000" dirty="0"/>
                <a:t>Link auf Dateien im Internet (z.B. BSCW-Server, </a:t>
              </a:r>
              <a:r>
                <a:rPr lang="de-DE" sz="2000" dirty="0" err="1"/>
                <a:t>Moodle</a:t>
              </a:r>
              <a:r>
                <a:rPr lang="de-DE" sz="2000" dirty="0"/>
                <a:t>)</a:t>
              </a:r>
            </a:p>
            <a:p>
              <a:pPr marL="177800" indent="-177800" fontAlgn="auto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de-DE" sz="2000" dirty="0"/>
                <a:t>Link auf Dateien im Intranet des Berufskollegs</a:t>
              </a:r>
            </a:p>
            <a:p>
              <a:pPr marL="177800" indent="-177800" fontAlgn="auto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de-DE" sz="2000" dirty="0"/>
                <a:t>Link auf Dateien im (vorzugsweise gleichen) Ordner</a:t>
              </a:r>
            </a:p>
          </p:txBody>
        </p:sp>
        <p:sp>
          <p:nvSpPr>
            <p:cNvPr id="8" name="Rechteckige Legende 7"/>
            <p:cNvSpPr/>
            <p:nvPr/>
          </p:nvSpPr>
          <p:spPr>
            <a:xfrm>
              <a:off x="4788024" y="3789404"/>
              <a:ext cx="1152456" cy="360457"/>
            </a:xfrm>
            <a:prstGeom prst="wedgeRectCallout">
              <a:avLst>
                <a:gd name="adj1" fmla="val 103324"/>
                <a:gd name="adj2" fmla="val -96304"/>
              </a:avLst>
            </a:prstGeom>
            <a:noFill/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" name="Gruppieren 1"/>
          <p:cNvGrpSpPr>
            <a:grpSpLocks/>
          </p:cNvGrpSpPr>
          <p:nvPr/>
        </p:nvGrpSpPr>
        <p:grpSpPr bwMode="auto">
          <a:xfrm>
            <a:off x="0" y="1557338"/>
            <a:ext cx="6588125" cy="4492625"/>
            <a:chOff x="0" y="1556792"/>
            <a:chExt cx="6588224" cy="4493538"/>
          </a:xfrm>
        </p:grpSpPr>
        <p:sp>
          <p:nvSpPr>
            <p:cNvPr id="10" name="Textfeld 9"/>
            <p:cNvSpPr txBox="1"/>
            <p:nvPr/>
          </p:nvSpPr>
          <p:spPr>
            <a:xfrm>
              <a:off x="0" y="1556792"/>
              <a:ext cx="6372321" cy="449353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de-DE" sz="2000" b="1" dirty="0"/>
                <a:t>Inhaltliche Konkretisierung der zugehörigen Lernsituation in</a:t>
              </a:r>
              <a:endParaRPr lang="de-DE" sz="2000" b="1" i="1" dirty="0"/>
            </a:p>
            <a:p>
              <a:pPr marL="635000" lvl="1" indent="-177800" fontAlgn="auto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de-DE" dirty="0"/>
                <a:t>Variante 1: Eine </a:t>
              </a:r>
              <a:r>
                <a:rPr lang="de-DE" b="1" dirty="0"/>
                <a:t>gemeinsame Lernsituation mehrerer Fächer mit Handlungsfeldbezug</a:t>
              </a:r>
              <a:r>
                <a:rPr lang="de-DE" dirty="0"/>
                <a:t>, deren Kompetenzen in der zugrundeliegenden Handlung gebündelt erforderlich sind zur erfolgreichen Durchführung der Lernsituation (Bsp. </a:t>
              </a:r>
              <a:r>
                <a:rPr lang="de-DE" b="1" dirty="0"/>
                <a:t>LS  1.2 </a:t>
              </a:r>
              <a:r>
                <a:rPr lang="de-DE" dirty="0"/>
                <a:t>s. PPT Folie „DJP - Erste Ebene: Inhalts</a:t>
              </a:r>
              <a:r>
                <a:rPr lang="de-DE" i="1" dirty="0"/>
                <a:t>beispiel“</a:t>
              </a:r>
              <a:r>
                <a:rPr lang="de-DE" dirty="0"/>
                <a:t>) </a:t>
              </a:r>
            </a:p>
            <a:p>
              <a:pPr marL="635000" lvl="1" indent="-177800" fontAlgn="auto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de-DE" dirty="0"/>
                <a:t>Variante 2: Eine </a:t>
              </a:r>
              <a:r>
                <a:rPr lang="de-DE" b="1" dirty="0"/>
                <a:t>facheigene Lernsituation </a:t>
              </a:r>
              <a:r>
                <a:rPr lang="de-DE" b="1" i="1" dirty="0"/>
                <a:t>mit</a:t>
              </a:r>
              <a:r>
                <a:rPr lang="de-DE" b="1" dirty="0"/>
                <a:t> Handlungsfeldbezug</a:t>
              </a:r>
              <a:r>
                <a:rPr lang="de-DE" dirty="0"/>
                <a:t>, deren Kompetenzen in der zugrundeliegenden Handlung fachbezogen sind. Im Rahmen der Evaluation der Bildungsgangarbeit ist eine Weiterentwicklung von Variante 1 zu prüfen.</a:t>
              </a:r>
            </a:p>
            <a:p>
              <a:pPr marL="635000" lvl="1" indent="-177800" fontAlgn="auto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de-DE" dirty="0"/>
                <a:t>Variante 3: Eine </a:t>
              </a:r>
              <a:r>
                <a:rPr lang="de-DE" b="1" dirty="0"/>
                <a:t>facheigene Lernsituation </a:t>
              </a:r>
              <a:r>
                <a:rPr lang="de-DE" b="1" i="1" dirty="0"/>
                <a:t>ohne </a:t>
              </a:r>
              <a:r>
                <a:rPr lang="de-DE" b="1" dirty="0"/>
                <a:t>Handlungsfeldbezug</a:t>
              </a:r>
              <a:r>
                <a:rPr lang="de-DE" dirty="0"/>
                <a:t>, sofern ein Bezug nicht möglich ist.</a:t>
              </a:r>
            </a:p>
          </p:txBody>
        </p:sp>
        <p:sp>
          <p:nvSpPr>
            <p:cNvPr id="12" name="Pfeil nach links 11"/>
            <p:cNvSpPr/>
            <p:nvPr/>
          </p:nvSpPr>
          <p:spPr>
            <a:xfrm>
              <a:off x="6227857" y="1772736"/>
              <a:ext cx="360367" cy="360435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127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000" smtClean="0">
                <a:latin typeface="Arial" charset="0"/>
                <a:cs typeface="Arial" charset="0"/>
              </a:rPr>
              <a:t>DJP – 2. Ebene: Varianten der Lernsituationen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1315</Words>
  <Application>Microsoft Macintosh PowerPoint</Application>
  <PresentationFormat>Bildschirmpräsentation (4:3)</PresentationFormat>
  <Paragraphs>173</Paragraphs>
  <Slides>23</Slides>
  <Notes>23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5" baseType="lpstr">
      <vt:lpstr>Larissa-Design</vt:lpstr>
      <vt:lpstr>Dokument</vt:lpstr>
      <vt:lpstr>Vorschlag für eine didaktische Jahresplanung</vt:lpstr>
      <vt:lpstr>Ziel</vt:lpstr>
      <vt:lpstr>Begriffserläuterung</vt:lpstr>
      <vt:lpstr>PowerPoint-Präsentation</vt:lpstr>
      <vt:lpstr>DJP - Erste Ebene</vt:lpstr>
      <vt:lpstr>DJP - Erste Ebene: Charakteristika</vt:lpstr>
      <vt:lpstr>PowerPoint-Präsentation</vt:lpstr>
      <vt:lpstr>DJP – 2. Ebene: Verknüpfung mit 1. Ebene</vt:lpstr>
      <vt:lpstr>DJP – 2. Ebene: Varianten der Lernsituationen</vt:lpstr>
      <vt:lpstr>DJP – 2. Ebene: Varianten der Visualisierung</vt:lpstr>
      <vt:lpstr>DJP – 2. Ebene: Lernsituation ohne HF-Bezug</vt:lpstr>
      <vt:lpstr>PowerPoint-Präsentation</vt:lpstr>
      <vt:lpstr>DJP - Entwicklungsarbeit</vt:lpstr>
      <vt:lpstr>DJP – Entwicklungsarbeit: Erweiterung</vt:lpstr>
      <vt:lpstr>DJP - Ebtwicklungsarbeit: Inhaltsbeispiel</vt:lpstr>
      <vt:lpstr>DJP – Entwicklungsarbeit:  Vorlage zur Dokumentation von Lernsituationen</vt:lpstr>
      <vt:lpstr>DJP – Zweite Ebene: Ein Beispiel für Variante 2</vt:lpstr>
      <vt:lpstr>DJP – Ausblick auf 3. Ebene</vt:lpstr>
      <vt:lpstr>PowerPoint-Präsentation</vt:lpstr>
      <vt:lpstr>DJP - Erste Ebene: Technische Handhabung (1/3)</vt:lpstr>
      <vt:lpstr>DJP - Erste Ebene: Technische Handhabung (2/3)</vt:lpstr>
      <vt:lpstr>DJP - Erste Ebene: Technische Handhabung (3/3)</vt:lpstr>
      <vt:lpstr>Ende der Präsentation.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Werth</dc:creator>
  <cp:lastModifiedBy>Christian Rudat</cp:lastModifiedBy>
  <cp:revision>187</cp:revision>
  <cp:lastPrinted>2013-05-24T09:58:20Z</cp:lastPrinted>
  <dcterms:created xsi:type="dcterms:W3CDTF">2012-04-22T11:40:14Z</dcterms:created>
  <dcterms:modified xsi:type="dcterms:W3CDTF">2013-06-28T08:46:03Z</dcterms:modified>
</cp:coreProperties>
</file>